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3"/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797675" cy="9926625"/>
  <p:embeddedFontLst>
    <p:embeddedFont>
      <p:font typeface="Arial Black"/>
      <p:regular r:id="rId20"/>
    </p:embeddedFont>
    <p:embeddedFont>
      <p:font typeface="Gentium Bas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Black-regular.fntdata"/><Relationship Id="rId11" Type="http://schemas.openxmlformats.org/officeDocument/2006/relationships/slide" Target="slides/slide5.xml"/><Relationship Id="rId22" Type="http://schemas.openxmlformats.org/officeDocument/2006/relationships/font" Target="fonts/GentiumBasic-bold.fntdata"/><Relationship Id="rId10" Type="http://schemas.openxmlformats.org/officeDocument/2006/relationships/slide" Target="slides/slide4.xml"/><Relationship Id="rId21" Type="http://schemas.openxmlformats.org/officeDocument/2006/relationships/font" Target="fonts/GentiumBasic-regular.fntdata"/><Relationship Id="rId13" Type="http://schemas.openxmlformats.org/officeDocument/2006/relationships/slide" Target="slides/slide7.xml"/><Relationship Id="rId24" Type="http://schemas.openxmlformats.org/officeDocument/2006/relationships/font" Target="fonts/GentiumBasic-boldItalic.fntdata"/><Relationship Id="rId12" Type="http://schemas.openxmlformats.org/officeDocument/2006/relationships/slide" Target="slides/slide6.xml"/><Relationship Id="rId23" Type="http://schemas.openxmlformats.org/officeDocument/2006/relationships/font" Target="fonts/GentiumBasic-italic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4"/>
            <a:ext cx="2945862" cy="495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816" y="4"/>
            <a:ext cx="2945862" cy="495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663" y="746125"/>
            <a:ext cx="6615112" cy="372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07474" y="4716198"/>
            <a:ext cx="4982732" cy="4466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30849"/>
            <a:ext cx="2945862" cy="4957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816" y="9430849"/>
            <a:ext cx="2945862" cy="495793"/>
          </a:xfrm>
          <a:prstGeom prst="rect">
            <a:avLst/>
          </a:prstGeom>
          <a:noFill/>
          <a:ln>
            <a:noFill/>
          </a:ln>
        </p:spPr>
        <p:txBody>
          <a:bodyPr anchorCtr="0" anchor="b" bIns="46375" lIns="92750" spcFirstLastPara="1" rIns="92750" wrap="square" tIns="463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b96a66da3_1_189:notes"/>
          <p:cNvSpPr txBox="1"/>
          <p:nvPr>
            <p:ph idx="1" type="body"/>
          </p:nvPr>
        </p:nvSpPr>
        <p:spPr>
          <a:xfrm>
            <a:off x="679768" y="4777188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bb96a66da3_1_189:notes"/>
          <p:cNvSpPr/>
          <p:nvPr>
            <p:ph idx="2" type="sldImg"/>
          </p:nvPr>
        </p:nvSpPr>
        <p:spPr>
          <a:xfrm>
            <a:off x="679768" y="1240828"/>
            <a:ext cx="5438100" cy="3350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ba24d4f7a2_0_43:notes"/>
          <p:cNvSpPr txBox="1"/>
          <p:nvPr>
            <p:ph idx="1" type="body"/>
          </p:nvPr>
        </p:nvSpPr>
        <p:spPr>
          <a:xfrm>
            <a:off x="907474" y="4716198"/>
            <a:ext cx="4982700" cy="4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ba24d4f7a2_0_43:notes"/>
          <p:cNvSpPr/>
          <p:nvPr>
            <p:ph idx="2" type="sldImg"/>
          </p:nvPr>
        </p:nvSpPr>
        <p:spPr>
          <a:xfrm>
            <a:off x="93663" y="746125"/>
            <a:ext cx="6615000" cy="372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ba24d4f7a2_0_48:notes"/>
          <p:cNvSpPr txBox="1"/>
          <p:nvPr>
            <p:ph idx="1" type="body"/>
          </p:nvPr>
        </p:nvSpPr>
        <p:spPr>
          <a:xfrm>
            <a:off x="907474" y="4716198"/>
            <a:ext cx="4982700" cy="4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ba24d4f7a2_0_48:notes"/>
          <p:cNvSpPr/>
          <p:nvPr>
            <p:ph idx="2" type="sldImg"/>
          </p:nvPr>
        </p:nvSpPr>
        <p:spPr>
          <a:xfrm>
            <a:off x="93663" y="746125"/>
            <a:ext cx="6615000" cy="372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ba24d4f7a2_0_53:notes"/>
          <p:cNvSpPr txBox="1"/>
          <p:nvPr>
            <p:ph idx="1" type="body"/>
          </p:nvPr>
        </p:nvSpPr>
        <p:spPr>
          <a:xfrm>
            <a:off x="907474" y="4716198"/>
            <a:ext cx="4982700" cy="4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ba24d4f7a2_0_53:notes"/>
          <p:cNvSpPr/>
          <p:nvPr>
            <p:ph idx="2" type="sldImg"/>
          </p:nvPr>
        </p:nvSpPr>
        <p:spPr>
          <a:xfrm>
            <a:off x="93663" y="746125"/>
            <a:ext cx="6615000" cy="372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ba6621a536_0_55:notes"/>
          <p:cNvSpPr txBox="1"/>
          <p:nvPr>
            <p:ph idx="1" type="body"/>
          </p:nvPr>
        </p:nvSpPr>
        <p:spPr>
          <a:xfrm>
            <a:off x="907474" y="4716198"/>
            <a:ext cx="4982700" cy="4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ba6621a536_0_55:notes"/>
          <p:cNvSpPr/>
          <p:nvPr>
            <p:ph idx="2" type="sldImg"/>
          </p:nvPr>
        </p:nvSpPr>
        <p:spPr>
          <a:xfrm>
            <a:off x="93663" y="746125"/>
            <a:ext cx="6615000" cy="372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a24d4f7a2_0_18:notes"/>
          <p:cNvSpPr txBox="1"/>
          <p:nvPr>
            <p:ph idx="1" type="body"/>
          </p:nvPr>
        </p:nvSpPr>
        <p:spPr>
          <a:xfrm>
            <a:off x="907474" y="4716198"/>
            <a:ext cx="4982700" cy="4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ba24d4f7a2_0_18:notes"/>
          <p:cNvSpPr/>
          <p:nvPr>
            <p:ph idx="2" type="sldImg"/>
          </p:nvPr>
        </p:nvSpPr>
        <p:spPr>
          <a:xfrm>
            <a:off x="93663" y="746125"/>
            <a:ext cx="6615000" cy="372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218471f1b_1_23:notes"/>
          <p:cNvSpPr txBox="1"/>
          <p:nvPr>
            <p:ph idx="1" type="body"/>
          </p:nvPr>
        </p:nvSpPr>
        <p:spPr>
          <a:xfrm>
            <a:off x="907474" y="4716198"/>
            <a:ext cx="4982700" cy="4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6218471f1b_1_23:notes"/>
          <p:cNvSpPr/>
          <p:nvPr>
            <p:ph idx="2" type="sldImg"/>
          </p:nvPr>
        </p:nvSpPr>
        <p:spPr>
          <a:xfrm>
            <a:off x="93663" y="746125"/>
            <a:ext cx="6615000" cy="372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a24d4f7a2_0_64:notes"/>
          <p:cNvSpPr txBox="1"/>
          <p:nvPr>
            <p:ph idx="1" type="body"/>
          </p:nvPr>
        </p:nvSpPr>
        <p:spPr>
          <a:xfrm>
            <a:off x="907474" y="4716198"/>
            <a:ext cx="4982700" cy="4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ba24d4f7a2_0_64:notes"/>
          <p:cNvSpPr/>
          <p:nvPr>
            <p:ph idx="2" type="sldImg"/>
          </p:nvPr>
        </p:nvSpPr>
        <p:spPr>
          <a:xfrm>
            <a:off x="93663" y="746125"/>
            <a:ext cx="6615000" cy="372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a24d4f7a2_0_8:notes"/>
          <p:cNvSpPr txBox="1"/>
          <p:nvPr>
            <p:ph idx="1" type="body"/>
          </p:nvPr>
        </p:nvSpPr>
        <p:spPr>
          <a:xfrm>
            <a:off x="907474" y="4716198"/>
            <a:ext cx="4982700" cy="4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ba24d4f7a2_0_8:notes"/>
          <p:cNvSpPr/>
          <p:nvPr>
            <p:ph idx="2" type="sldImg"/>
          </p:nvPr>
        </p:nvSpPr>
        <p:spPr>
          <a:xfrm>
            <a:off x="93663" y="746125"/>
            <a:ext cx="6615000" cy="372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a6621a536_0_33:notes"/>
          <p:cNvSpPr txBox="1"/>
          <p:nvPr>
            <p:ph idx="1" type="body"/>
          </p:nvPr>
        </p:nvSpPr>
        <p:spPr>
          <a:xfrm>
            <a:off x="907474" y="4716198"/>
            <a:ext cx="4982700" cy="4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ba6621a536_0_33:notes"/>
          <p:cNvSpPr/>
          <p:nvPr>
            <p:ph idx="2" type="sldImg"/>
          </p:nvPr>
        </p:nvSpPr>
        <p:spPr>
          <a:xfrm>
            <a:off x="93663" y="746125"/>
            <a:ext cx="6615000" cy="372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a24d4f7a2_0_23:notes"/>
          <p:cNvSpPr txBox="1"/>
          <p:nvPr>
            <p:ph idx="1" type="body"/>
          </p:nvPr>
        </p:nvSpPr>
        <p:spPr>
          <a:xfrm>
            <a:off x="907474" y="4716198"/>
            <a:ext cx="4982700" cy="4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ba24d4f7a2_0_23:notes"/>
          <p:cNvSpPr/>
          <p:nvPr>
            <p:ph idx="2" type="sldImg"/>
          </p:nvPr>
        </p:nvSpPr>
        <p:spPr>
          <a:xfrm>
            <a:off x="93663" y="746125"/>
            <a:ext cx="6615000" cy="372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a24d4f7a2_0_28:notes"/>
          <p:cNvSpPr txBox="1"/>
          <p:nvPr>
            <p:ph idx="1" type="body"/>
          </p:nvPr>
        </p:nvSpPr>
        <p:spPr>
          <a:xfrm>
            <a:off x="907474" y="4716198"/>
            <a:ext cx="4982700" cy="4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ba24d4f7a2_0_28:notes"/>
          <p:cNvSpPr/>
          <p:nvPr>
            <p:ph idx="2" type="sldImg"/>
          </p:nvPr>
        </p:nvSpPr>
        <p:spPr>
          <a:xfrm>
            <a:off x="93663" y="746125"/>
            <a:ext cx="6615000" cy="372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a24d4f7a2_0_38:notes"/>
          <p:cNvSpPr txBox="1"/>
          <p:nvPr>
            <p:ph idx="1" type="body"/>
          </p:nvPr>
        </p:nvSpPr>
        <p:spPr>
          <a:xfrm>
            <a:off x="907474" y="4716198"/>
            <a:ext cx="4982700" cy="44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ba24d4f7a2_0_38:notes"/>
          <p:cNvSpPr/>
          <p:nvPr>
            <p:ph idx="2" type="sldImg"/>
          </p:nvPr>
        </p:nvSpPr>
        <p:spPr>
          <a:xfrm>
            <a:off x="93663" y="746125"/>
            <a:ext cx="6615000" cy="3721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3875" y="4493670"/>
            <a:ext cx="809625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type="title"/>
          </p:nvPr>
        </p:nvSpPr>
        <p:spPr>
          <a:xfrm>
            <a:off x="454775" y="1610650"/>
            <a:ext cx="8102700" cy="7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349875" y="2170425"/>
            <a:ext cx="80595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E4002B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/>
        </p:nvSpPr>
        <p:spPr>
          <a:xfrm>
            <a:off x="520650" y="2835535"/>
            <a:ext cx="81027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Use Only</a:t>
            </a: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to be distributed outside G4S or stored on non-G4S assets.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F3F4F4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-3627" y="1"/>
            <a:ext cx="4702461" cy="4768018"/>
          </a:xfrm>
          <a:custGeom>
            <a:rect b="b" l="l" r="r" t="t"/>
            <a:pathLst>
              <a:path extrusionOk="0" h="6378619" w="6269948">
                <a:moveTo>
                  <a:pt x="0" y="0"/>
                </a:moveTo>
                <a:lnTo>
                  <a:pt x="595837" y="0"/>
                </a:lnTo>
                <a:lnTo>
                  <a:pt x="2798361" y="0"/>
                </a:lnTo>
                <a:lnTo>
                  <a:pt x="6269948" y="6378619"/>
                </a:lnTo>
                <a:lnTo>
                  <a:pt x="595837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-3625" y="0"/>
            <a:ext cx="4825453" cy="5150736"/>
          </a:xfrm>
          <a:custGeom>
            <a:rect b="b" l="l" r="r" t="t"/>
            <a:pathLst>
              <a:path extrusionOk="0" h="6378620" w="6069752">
                <a:moveTo>
                  <a:pt x="0" y="0"/>
                </a:moveTo>
                <a:lnTo>
                  <a:pt x="386287" y="0"/>
                </a:lnTo>
                <a:lnTo>
                  <a:pt x="2597527" y="0"/>
                </a:lnTo>
                <a:lnTo>
                  <a:pt x="2956351" y="658124"/>
                </a:lnTo>
                <a:lnTo>
                  <a:pt x="6069752" y="6378620"/>
                </a:lnTo>
                <a:lnTo>
                  <a:pt x="386287" y="6377635"/>
                </a:lnTo>
                <a:lnTo>
                  <a:pt x="0" y="63776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6875889" y="4846085"/>
            <a:ext cx="2057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type="ctrTitle"/>
          </p:nvPr>
        </p:nvSpPr>
        <p:spPr>
          <a:xfrm>
            <a:off x="207169" y="813031"/>
            <a:ext cx="31896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54000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07169" y="2806457"/>
            <a:ext cx="35106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500"/>
            </a:lvl2pPr>
            <a:lvl3pPr lvl="2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400"/>
            </a:lvl3pPr>
            <a:lvl4pPr lvl="3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200"/>
            </a:lvl4pPr>
            <a:lvl5pPr lvl="4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6" name="Google Shape;66;p13"/>
          <p:cNvSpPr txBox="1"/>
          <p:nvPr>
            <p:ph idx="2" type="body"/>
          </p:nvPr>
        </p:nvSpPr>
        <p:spPr>
          <a:xfrm>
            <a:off x="207084" y="3165824"/>
            <a:ext cx="35106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200">
                <a:solidFill>
                  <a:schemeClr val="dk1"/>
                </a:solidFill>
              </a:defRPr>
            </a:lvl1pPr>
            <a:lvl2pPr indent="-3175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400"/>
              <a:buChar char="▪"/>
              <a:defRPr sz="15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Char char="▪"/>
              <a:defRPr sz="1400">
                <a:solidFill>
                  <a:schemeClr val="lt1"/>
                </a:solidFill>
              </a:defRPr>
            </a:lvl3pPr>
            <a:lvl4pPr indent="-298450" lvl="3" marL="18288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Char char="▪"/>
              <a:defRPr sz="1200">
                <a:solidFill>
                  <a:schemeClr val="lt1"/>
                </a:solidFill>
              </a:defRPr>
            </a:lvl4pPr>
            <a:lvl5pPr indent="-298450" lvl="4" marL="22860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Char char="▪"/>
              <a:defRPr sz="12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67" name="Google Shape;67;p13"/>
          <p:cNvCxnSpPr/>
          <p:nvPr/>
        </p:nvCxnSpPr>
        <p:spPr>
          <a:xfrm>
            <a:off x="287363" y="2723586"/>
            <a:ext cx="1286700" cy="0"/>
          </a:xfrm>
          <a:prstGeom prst="straightConnector1">
            <a:avLst/>
          </a:prstGeom>
          <a:noFill/>
          <a:ln cap="rnd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" name="Google Shape;68;p13"/>
          <p:cNvSpPr/>
          <p:nvPr/>
        </p:nvSpPr>
        <p:spPr>
          <a:xfrm>
            <a:off x="7672388" y="-1"/>
            <a:ext cx="1471564" cy="2702851"/>
          </a:xfrm>
          <a:custGeom>
            <a:rect b="b" l="l" r="r" t="t"/>
            <a:pathLst>
              <a:path extrusionOk="0" h="3246668" w="1767645">
                <a:moveTo>
                  <a:pt x="0" y="0"/>
                </a:moveTo>
                <a:lnTo>
                  <a:pt x="1767645" y="0"/>
                </a:lnTo>
                <a:lnTo>
                  <a:pt x="1767645" y="3246668"/>
                </a:lnTo>
                <a:lnTo>
                  <a:pt x="356710" y="654246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8240432" y="219313"/>
            <a:ext cx="708576" cy="416761"/>
            <a:chOff x="10987243" y="292418"/>
            <a:chExt cx="944768" cy="555681"/>
          </a:xfrm>
        </p:grpSpPr>
        <p:sp>
          <p:nvSpPr>
            <p:cNvPr id="70" name="Google Shape;70;p13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u Layout">
  <p:cSld name="Menu Layou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-1" y="-3247"/>
            <a:ext cx="9144000" cy="4770300"/>
          </a:xfrm>
          <a:prstGeom prst="rect">
            <a:avLst/>
          </a:prstGeom>
          <a:solidFill>
            <a:srgbClr val="000000">
              <a:alpha val="282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0" y="1"/>
            <a:ext cx="5449204" cy="4768019"/>
          </a:xfrm>
          <a:custGeom>
            <a:rect b="b" l="l" r="r" t="t"/>
            <a:pathLst>
              <a:path extrusionOk="0" h="6378621" w="7265605">
                <a:moveTo>
                  <a:pt x="0" y="0"/>
                </a:moveTo>
                <a:lnTo>
                  <a:pt x="640759" y="0"/>
                </a:lnTo>
                <a:lnTo>
                  <a:pt x="1581601" y="0"/>
                </a:lnTo>
                <a:lnTo>
                  <a:pt x="3792841" y="0"/>
                </a:lnTo>
                <a:lnTo>
                  <a:pt x="4455691" y="1215743"/>
                </a:lnTo>
                <a:lnTo>
                  <a:pt x="7265605" y="6378621"/>
                </a:lnTo>
                <a:lnTo>
                  <a:pt x="1581601" y="6377635"/>
                </a:lnTo>
                <a:lnTo>
                  <a:pt x="640759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0" y="1"/>
            <a:ext cx="5284153" cy="4768018"/>
          </a:xfrm>
          <a:custGeom>
            <a:rect b="b" l="l" r="r" t="t"/>
            <a:pathLst>
              <a:path extrusionOk="0" h="6378619" w="7045537">
                <a:moveTo>
                  <a:pt x="0" y="0"/>
                </a:moveTo>
                <a:lnTo>
                  <a:pt x="431210" y="0"/>
                </a:lnTo>
                <a:lnTo>
                  <a:pt x="1372052" y="0"/>
                </a:lnTo>
                <a:lnTo>
                  <a:pt x="3573950" y="0"/>
                </a:lnTo>
                <a:lnTo>
                  <a:pt x="7045537" y="6378619"/>
                </a:lnTo>
                <a:lnTo>
                  <a:pt x="1372052" y="6377635"/>
                </a:lnTo>
                <a:lnTo>
                  <a:pt x="431210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FFFFFF">
              <a:alpha val="8902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6875889" y="4846085"/>
            <a:ext cx="2057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7672388" y="-1"/>
            <a:ext cx="1471564" cy="2702851"/>
          </a:xfrm>
          <a:custGeom>
            <a:rect b="b" l="l" r="r" t="t"/>
            <a:pathLst>
              <a:path extrusionOk="0" h="3246668" w="1767645">
                <a:moveTo>
                  <a:pt x="0" y="0"/>
                </a:moveTo>
                <a:lnTo>
                  <a:pt x="1767645" y="0"/>
                </a:lnTo>
                <a:lnTo>
                  <a:pt x="1767645" y="3246668"/>
                </a:lnTo>
                <a:lnTo>
                  <a:pt x="356710" y="654246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14"/>
          <p:cNvGrpSpPr/>
          <p:nvPr/>
        </p:nvGrpSpPr>
        <p:grpSpPr>
          <a:xfrm>
            <a:off x="8240432" y="219313"/>
            <a:ext cx="708576" cy="416761"/>
            <a:chOff x="10987243" y="292418"/>
            <a:chExt cx="944768" cy="555681"/>
          </a:xfrm>
        </p:grpSpPr>
        <p:sp>
          <p:nvSpPr>
            <p:cNvPr id="82" name="Google Shape;82;p14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14"/>
          <p:cNvSpPr/>
          <p:nvPr/>
        </p:nvSpPr>
        <p:spPr>
          <a:xfrm>
            <a:off x="-89156" y="837659"/>
            <a:ext cx="440700" cy="15726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722162">
            <a:off x="290125" y="4391177"/>
            <a:ext cx="80912" cy="1212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/>
          <p:nvPr/>
        </p:nvSpPr>
        <p:spPr>
          <a:xfrm>
            <a:off x="207169" y="4356548"/>
            <a:ext cx="1122300" cy="190200"/>
          </a:xfrm>
          <a:prstGeom prst="roundRect">
            <a:avLst>
              <a:gd fmla="val 5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351728" y="4380883"/>
            <a:ext cx="9777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-US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ABOVE TO SELECT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Divider">
  <p:cSld name="Section Divider Whit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-3627" y="1"/>
            <a:ext cx="4702461" cy="4768018"/>
          </a:xfrm>
          <a:custGeom>
            <a:rect b="b" l="l" r="r" t="t"/>
            <a:pathLst>
              <a:path extrusionOk="0" h="6378619" w="6269948">
                <a:moveTo>
                  <a:pt x="0" y="0"/>
                </a:moveTo>
                <a:lnTo>
                  <a:pt x="595837" y="0"/>
                </a:lnTo>
                <a:lnTo>
                  <a:pt x="2798361" y="0"/>
                </a:lnTo>
                <a:lnTo>
                  <a:pt x="6269948" y="6378619"/>
                </a:lnTo>
                <a:lnTo>
                  <a:pt x="595837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-3626" y="0"/>
            <a:ext cx="4552314" cy="4768018"/>
          </a:xfrm>
          <a:custGeom>
            <a:rect b="b" l="l" r="r" t="t"/>
            <a:pathLst>
              <a:path extrusionOk="0" h="6378620" w="6069752">
                <a:moveTo>
                  <a:pt x="0" y="0"/>
                </a:moveTo>
                <a:lnTo>
                  <a:pt x="386287" y="0"/>
                </a:lnTo>
                <a:lnTo>
                  <a:pt x="2597527" y="0"/>
                </a:lnTo>
                <a:lnTo>
                  <a:pt x="2956351" y="658124"/>
                </a:lnTo>
                <a:lnTo>
                  <a:pt x="6069752" y="6378620"/>
                </a:lnTo>
                <a:lnTo>
                  <a:pt x="386287" y="6377635"/>
                </a:lnTo>
                <a:lnTo>
                  <a:pt x="0" y="63776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6875889" y="4846085"/>
            <a:ext cx="2057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5"/>
          <p:cNvSpPr txBox="1"/>
          <p:nvPr>
            <p:ph type="ctrTitle"/>
          </p:nvPr>
        </p:nvSpPr>
        <p:spPr>
          <a:xfrm>
            <a:off x="207169" y="2041044"/>
            <a:ext cx="31896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54000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96" name="Google Shape;96;p15"/>
          <p:cNvCxnSpPr/>
          <p:nvPr/>
        </p:nvCxnSpPr>
        <p:spPr>
          <a:xfrm>
            <a:off x="287363" y="3951599"/>
            <a:ext cx="1286700" cy="0"/>
          </a:xfrm>
          <a:prstGeom prst="straightConnector1">
            <a:avLst/>
          </a:prstGeom>
          <a:noFill/>
          <a:ln cap="rnd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15"/>
          <p:cNvSpPr/>
          <p:nvPr/>
        </p:nvSpPr>
        <p:spPr>
          <a:xfrm>
            <a:off x="7672388" y="-1"/>
            <a:ext cx="1471564" cy="2702851"/>
          </a:xfrm>
          <a:custGeom>
            <a:rect b="b" l="l" r="r" t="t"/>
            <a:pathLst>
              <a:path extrusionOk="0" h="3246668" w="1767645">
                <a:moveTo>
                  <a:pt x="0" y="0"/>
                </a:moveTo>
                <a:lnTo>
                  <a:pt x="1767645" y="0"/>
                </a:lnTo>
                <a:lnTo>
                  <a:pt x="1767645" y="3246668"/>
                </a:lnTo>
                <a:lnTo>
                  <a:pt x="356710" y="654246"/>
                </a:lnTo>
                <a:close/>
              </a:path>
            </a:pathLst>
          </a:custGeom>
          <a:solidFill>
            <a:srgbClr val="FFFFFF">
              <a:alpha val="6863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15"/>
          <p:cNvGrpSpPr/>
          <p:nvPr/>
        </p:nvGrpSpPr>
        <p:grpSpPr>
          <a:xfrm>
            <a:off x="8240432" y="219313"/>
            <a:ext cx="708576" cy="416761"/>
            <a:chOff x="10987243" y="292418"/>
            <a:chExt cx="944768" cy="555681"/>
          </a:xfrm>
        </p:grpSpPr>
        <p:sp>
          <p:nvSpPr>
            <p:cNvPr id="99" name="Google Shape;99;p15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Tint Image">
  <p:cSld name="Dark Tint Imag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0" y="996"/>
            <a:ext cx="9144000" cy="4767300"/>
          </a:xfrm>
          <a:prstGeom prst="rect">
            <a:avLst/>
          </a:prstGeom>
          <a:gradFill>
            <a:gsLst>
              <a:gs pos="0">
                <a:srgbClr val="000000">
                  <a:alpha val="20000"/>
                </a:srgbClr>
              </a:gs>
              <a:gs pos="43000">
                <a:srgbClr val="000000">
                  <a:alpha val="20000"/>
                </a:srgbClr>
              </a:gs>
              <a:gs pos="85000">
                <a:srgbClr val="000000">
                  <a:alpha val="80000"/>
                </a:srgbClr>
              </a:gs>
              <a:gs pos="100000">
                <a:srgbClr val="000000">
                  <a:alpha val="8000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210711" y="230384"/>
            <a:ext cx="7801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54000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6875889" y="4846085"/>
            <a:ext cx="2057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8240432" y="219313"/>
            <a:ext cx="708576" cy="416761"/>
            <a:chOff x="10987243" y="292418"/>
            <a:chExt cx="944768" cy="555681"/>
          </a:xfrm>
        </p:grpSpPr>
        <p:sp>
          <p:nvSpPr>
            <p:cNvPr id="109" name="Google Shape;109;p16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210711" y="230384"/>
            <a:ext cx="7801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54000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207169" y="873709"/>
            <a:ext cx="8726100" cy="3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04800" lvl="0" marL="4572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Char char="▪"/>
              <a:defRPr/>
            </a:lvl1pPr>
            <a:lvl2pPr indent="-3048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Char char="▪"/>
              <a:defRPr/>
            </a:lvl2pPr>
            <a:lvl3pPr indent="-3048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Char char="▪"/>
              <a:defRPr/>
            </a:lvl3pPr>
            <a:lvl4pPr indent="-304800" lvl="3" marL="18288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Char char="▪"/>
              <a:defRPr/>
            </a:lvl4pPr>
            <a:lvl5pPr indent="-304800" lvl="4" marL="22860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Char char="▪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6875889" y="4846085"/>
            <a:ext cx="2057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1_Title 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210711" y="230384"/>
            <a:ext cx="7801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54000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6875889" y="4846085"/>
            <a:ext cx="2057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8"/>
          <p:cNvSpPr/>
          <p:nvPr>
            <p:ph idx="2" type="pic"/>
          </p:nvPr>
        </p:nvSpPr>
        <p:spPr>
          <a:xfrm>
            <a:off x="1121569" y="1303735"/>
            <a:ext cx="1457400" cy="1457400"/>
          </a:xfrm>
          <a:prstGeom prst="ellipse">
            <a:avLst/>
          </a:prstGeom>
          <a:solidFill>
            <a:srgbClr val="E5E7E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9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8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7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7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8"/>
          <p:cNvSpPr/>
          <p:nvPr>
            <p:ph idx="3" type="pic"/>
          </p:nvPr>
        </p:nvSpPr>
        <p:spPr>
          <a:xfrm>
            <a:off x="3854053" y="1303735"/>
            <a:ext cx="1457400" cy="1457400"/>
          </a:xfrm>
          <a:prstGeom prst="ellipse">
            <a:avLst/>
          </a:prstGeom>
          <a:solidFill>
            <a:srgbClr val="E5E7E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9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8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7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7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8"/>
          <p:cNvSpPr/>
          <p:nvPr>
            <p:ph idx="4" type="pic"/>
          </p:nvPr>
        </p:nvSpPr>
        <p:spPr>
          <a:xfrm>
            <a:off x="6600825" y="1303735"/>
            <a:ext cx="1457400" cy="1457400"/>
          </a:xfrm>
          <a:prstGeom prst="ellipse">
            <a:avLst/>
          </a:prstGeom>
          <a:solidFill>
            <a:srgbClr val="E5E7E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9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8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7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7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707231" y="3000375"/>
            <a:ext cx="22860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/>
            </a:lvl2pPr>
            <a:lvl3pPr indent="-228600" lvl="2" marL="13716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/>
            </a:lvl3pPr>
            <a:lvl4pPr indent="-228600" lvl="3" marL="18288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5" type="body"/>
          </p:nvPr>
        </p:nvSpPr>
        <p:spPr>
          <a:xfrm>
            <a:off x="707231" y="3457575"/>
            <a:ext cx="22860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900"/>
            </a:lvl1pPr>
            <a:lvl2pPr indent="-228600" lvl="1" marL="9144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/>
            </a:lvl2pPr>
            <a:lvl3pPr indent="-228600" lvl="2" marL="13716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/>
            </a:lvl3pPr>
            <a:lvl4pPr indent="-228600" lvl="3" marL="18288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6" type="body"/>
          </p:nvPr>
        </p:nvSpPr>
        <p:spPr>
          <a:xfrm>
            <a:off x="3429000" y="3000375"/>
            <a:ext cx="22860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/>
            </a:lvl2pPr>
            <a:lvl3pPr indent="-228600" lvl="2" marL="13716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/>
            </a:lvl3pPr>
            <a:lvl4pPr indent="-228600" lvl="3" marL="18288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7" type="body"/>
          </p:nvPr>
        </p:nvSpPr>
        <p:spPr>
          <a:xfrm>
            <a:off x="3429000" y="3457575"/>
            <a:ext cx="22860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900"/>
            </a:lvl1pPr>
            <a:lvl2pPr indent="-228600" lvl="1" marL="9144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/>
            </a:lvl2pPr>
            <a:lvl3pPr indent="-228600" lvl="2" marL="13716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/>
            </a:lvl3pPr>
            <a:lvl4pPr indent="-228600" lvl="3" marL="18288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8" type="body"/>
          </p:nvPr>
        </p:nvSpPr>
        <p:spPr>
          <a:xfrm>
            <a:off x="6186488" y="3000375"/>
            <a:ext cx="22860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400"/>
            </a:lvl1pPr>
            <a:lvl2pPr indent="-228600" lvl="1" marL="9144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/>
            </a:lvl2pPr>
            <a:lvl3pPr indent="-228600" lvl="2" marL="13716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/>
            </a:lvl3pPr>
            <a:lvl4pPr indent="-228600" lvl="3" marL="18288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9" type="body"/>
          </p:nvPr>
        </p:nvSpPr>
        <p:spPr>
          <a:xfrm>
            <a:off x="6186488" y="3457575"/>
            <a:ext cx="22860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900"/>
            </a:lvl1pPr>
            <a:lvl2pPr indent="-228600" lvl="1" marL="9144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/>
            </a:lvl2pPr>
            <a:lvl3pPr indent="-228600" lvl="2" marL="13716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/>
            </a:lvl3pPr>
            <a:lvl4pPr indent="-228600" lvl="3" marL="18288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/>
            </a:lvl4pPr>
            <a:lvl5pPr indent="-228600" lvl="4" marL="2286000" rtl="0" algn="ctr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Divider">
  <p:cSld name="Thank You Whit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-3627" y="1"/>
            <a:ext cx="4702461" cy="4768018"/>
          </a:xfrm>
          <a:custGeom>
            <a:rect b="b" l="l" r="r" t="t"/>
            <a:pathLst>
              <a:path extrusionOk="0" h="6378619" w="6269948">
                <a:moveTo>
                  <a:pt x="0" y="0"/>
                </a:moveTo>
                <a:lnTo>
                  <a:pt x="595837" y="0"/>
                </a:lnTo>
                <a:lnTo>
                  <a:pt x="2798361" y="0"/>
                </a:lnTo>
                <a:lnTo>
                  <a:pt x="6269948" y="6378619"/>
                </a:lnTo>
                <a:lnTo>
                  <a:pt x="595837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-3626" y="0"/>
            <a:ext cx="4552314" cy="4768018"/>
          </a:xfrm>
          <a:custGeom>
            <a:rect b="b" l="l" r="r" t="t"/>
            <a:pathLst>
              <a:path extrusionOk="0" h="6378620" w="6069752">
                <a:moveTo>
                  <a:pt x="0" y="0"/>
                </a:moveTo>
                <a:lnTo>
                  <a:pt x="386287" y="0"/>
                </a:lnTo>
                <a:lnTo>
                  <a:pt x="2597527" y="0"/>
                </a:lnTo>
                <a:lnTo>
                  <a:pt x="2956351" y="658124"/>
                </a:lnTo>
                <a:lnTo>
                  <a:pt x="6069752" y="6378620"/>
                </a:lnTo>
                <a:lnTo>
                  <a:pt x="386287" y="6377635"/>
                </a:lnTo>
                <a:lnTo>
                  <a:pt x="0" y="63776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6875889" y="4846085"/>
            <a:ext cx="2057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19"/>
          <p:cNvSpPr txBox="1"/>
          <p:nvPr>
            <p:ph type="ctrTitle"/>
          </p:nvPr>
        </p:nvSpPr>
        <p:spPr>
          <a:xfrm>
            <a:off x="207169" y="636074"/>
            <a:ext cx="31896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54000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35" name="Google Shape;135;p19"/>
          <p:cNvCxnSpPr/>
          <p:nvPr/>
        </p:nvCxnSpPr>
        <p:spPr>
          <a:xfrm>
            <a:off x="287363" y="2546629"/>
            <a:ext cx="1286700" cy="0"/>
          </a:xfrm>
          <a:prstGeom prst="straightConnector1">
            <a:avLst/>
          </a:prstGeom>
          <a:noFill/>
          <a:ln cap="rnd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" name="Google Shape;136;p19"/>
          <p:cNvSpPr/>
          <p:nvPr/>
        </p:nvSpPr>
        <p:spPr>
          <a:xfrm>
            <a:off x="7672388" y="-1"/>
            <a:ext cx="1471564" cy="2702851"/>
          </a:xfrm>
          <a:custGeom>
            <a:rect b="b" l="l" r="r" t="t"/>
            <a:pathLst>
              <a:path extrusionOk="0" h="3246668" w="1767645">
                <a:moveTo>
                  <a:pt x="0" y="0"/>
                </a:moveTo>
                <a:lnTo>
                  <a:pt x="1767645" y="0"/>
                </a:lnTo>
                <a:lnTo>
                  <a:pt x="1767645" y="3246668"/>
                </a:lnTo>
                <a:lnTo>
                  <a:pt x="356710" y="654246"/>
                </a:lnTo>
                <a:close/>
              </a:path>
            </a:pathLst>
          </a:custGeom>
          <a:solidFill>
            <a:srgbClr val="FFFFFF">
              <a:alpha val="6863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19"/>
          <p:cNvGrpSpPr/>
          <p:nvPr/>
        </p:nvGrpSpPr>
        <p:grpSpPr>
          <a:xfrm>
            <a:off x="8240432" y="219313"/>
            <a:ext cx="708576" cy="416761"/>
            <a:chOff x="10987243" y="292418"/>
            <a:chExt cx="944768" cy="555681"/>
          </a:xfrm>
        </p:grpSpPr>
        <p:sp>
          <p:nvSpPr>
            <p:cNvPr id="138" name="Google Shape;138;p19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6875889" y="4846085"/>
            <a:ext cx="2057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43600" y="4171951"/>
            <a:ext cx="2628899" cy="67865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/>
          <p:nvPr/>
        </p:nvSpPr>
        <p:spPr>
          <a:xfrm>
            <a:off x="5715001" y="4743451"/>
            <a:ext cx="28035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3350" lIns="67850" spcFirstLastPara="1" rIns="67850" wrap="square" tIns="33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CC3300"/>
                </a:solidFill>
                <a:latin typeface="Gentium Basic"/>
                <a:ea typeface="Gentium Basic"/>
                <a:cs typeface="Gentium Basic"/>
                <a:sym typeface="Gentium Basic"/>
              </a:rPr>
              <a:t>Advanced Identification Technology</a:t>
            </a:r>
            <a:endParaRPr b="0" i="0" sz="1100" u="none" cap="none" strike="noStrike">
              <a:solidFill>
                <a:schemeClr val="dk1"/>
              </a:solidFill>
              <a:latin typeface="Gentium Basic"/>
              <a:ea typeface="Gentium Basic"/>
              <a:cs typeface="Gentium Basic"/>
              <a:sym typeface="Gentium Basic"/>
            </a:endParaRPr>
          </a:p>
        </p:txBody>
      </p:sp>
      <p:sp>
        <p:nvSpPr>
          <p:cNvPr id="148" name="Google Shape;148;p21"/>
          <p:cNvSpPr txBox="1"/>
          <p:nvPr>
            <p:ph type="title"/>
          </p:nvPr>
        </p:nvSpPr>
        <p:spPr>
          <a:xfrm>
            <a:off x="210711" y="230384"/>
            <a:ext cx="7801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54000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685800" y="1257300"/>
            <a:ext cx="38100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Char char="▪"/>
              <a:defRPr sz="2100"/>
            </a:lvl1pPr>
            <a:lvl2pPr indent="-2857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Char char="▪"/>
              <a:defRPr sz="1800"/>
            </a:lvl2pPr>
            <a:lvl3pPr indent="-2794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800"/>
              <a:buChar char="▪"/>
              <a:defRPr sz="1500"/>
            </a:lvl3pPr>
            <a:lvl4pPr indent="-273050" lvl="3" marL="18288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Char char="▪"/>
              <a:defRPr sz="1400"/>
            </a:lvl4pPr>
            <a:lvl5pPr indent="-273050" lvl="4" marL="22860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Char char="▪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150" name="Google Shape;150;p21"/>
          <p:cNvSpPr txBox="1"/>
          <p:nvPr>
            <p:ph idx="2" type="body"/>
          </p:nvPr>
        </p:nvSpPr>
        <p:spPr>
          <a:xfrm>
            <a:off x="4648200" y="1257300"/>
            <a:ext cx="38100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100"/>
              <a:buChar char="▪"/>
              <a:defRPr sz="2100"/>
            </a:lvl1pPr>
            <a:lvl2pPr indent="-28575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900"/>
              <a:buChar char="▪"/>
              <a:defRPr sz="1800"/>
            </a:lvl2pPr>
            <a:lvl3pPr indent="-2794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800"/>
              <a:buChar char="▪"/>
              <a:defRPr sz="1500"/>
            </a:lvl3pPr>
            <a:lvl4pPr indent="-273050" lvl="3" marL="18288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Char char="▪"/>
              <a:defRPr sz="1400"/>
            </a:lvl4pPr>
            <a:lvl5pPr indent="-273050" lvl="4" marL="22860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700"/>
              <a:buChar char="▪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210711" y="230384"/>
            <a:ext cx="7801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54000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6875889" y="4846085"/>
            <a:ext cx="2057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Only">
  <p:cSld name="CUSTOM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508000" y="171450"/>
            <a:ext cx="81027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enu Layout">
  <p:cSld name="1_Menu Layou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-1" y="-3247"/>
            <a:ext cx="9144000" cy="4770300"/>
          </a:xfrm>
          <a:prstGeom prst="rect">
            <a:avLst/>
          </a:prstGeom>
          <a:solidFill>
            <a:srgbClr val="000000">
              <a:alpha val="282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0" y="1"/>
            <a:ext cx="5449204" cy="4768019"/>
          </a:xfrm>
          <a:custGeom>
            <a:rect b="b" l="l" r="r" t="t"/>
            <a:pathLst>
              <a:path extrusionOk="0" h="6378621" w="7265605">
                <a:moveTo>
                  <a:pt x="0" y="0"/>
                </a:moveTo>
                <a:lnTo>
                  <a:pt x="640759" y="0"/>
                </a:lnTo>
                <a:lnTo>
                  <a:pt x="1581601" y="0"/>
                </a:lnTo>
                <a:lnTo>
                  <a:pt x="3792841" y="0"/>
                </a:lnTo>
                <a:lnTo>
                  <a:pt x="4455691" y="1215743"/>
                </a:lnTo>
                <a:lnTo>
                  <a:pt x="7265605" y="6378621"/>
                </a:lnTo>
                <a:lnTo>
                  <a:pt x="1581601" y="6377635"/>
                </a:lnTo>
                <a:lnTo>
                  <a:pt x="640759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0" y="1"/>
            <a:ext cx="5284153" cy="4768018"/>
          </a:xfrm>
          <a:custGeom>
            <a:rect b="b" l="l" r="r" t="t"/>
            <a:pathLst>
              <a:path extrusionOk="0" h="6378619" w="7045537">
                <a:moveTo>
                  <a:pt x="0" y="0"/>
                </a:moveTo>
                <a:lnTo>
                  <a:pt x="431210" y="0"/>
                </a:lnTo>
                <a:lnTo>
                  <a:pt x="1372052" y="0"/>
                </a:lnTo>
                <a:lnTo>
                  <a:pt x="3573950" y="0"/>
                </a:lnTo>
                <a:lnTo>
                  <a:pt x="7045537" y="6378619"/>
                </a:lnTo>
                <a:lnTo>
                  <a:pt x="1372052" y="6377635"/>
                </a:lnTo>
                <a:lnTo>
                  <a:pt x="431210" y="6377635"/>
                </a:lnTo>
                <a:lnTo>
                  <a:pt x="0" y="63776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6875889" y="4846085"/>
            <a:ext cx="2057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9" name="Google Shape;159;p23"/>
          <p:cNvGrpSpPr/>
          <p:nvPr/>
        </p:nvGrpSpPr>
        <p:grpSpPr>
          <a:xfrm>
            <a:off x="9240754" y="126974"/>
            <a:ext cx="1413451" cy="2321393"/>
            <a:chOff x="12263686" y="-1767363"/>
            <a:chExt cx="1884601" cy="3095190"/>
          </a:xfrm>
        </p:grpSpPr>
        <p:sp>
          <p:nvSpPr>
            <p:cNvPr id="160" name="Google Shape;160;p23"/>
            <p:cNvSpPr/>
            <p:nvPr/>
          </p:nvSpPr>
          <p:spPr>
            <a:xfrm>
              <a:off x="12331768" y="-1767363"/>
              <a:ext cx="1253063" cy="691807"/>
            </a:xfrm>
            <a:custGeom>
              <a:rect b="b" l="l" r="r" t="t"/>
              <a:pathLst>
                <a:path extrusionOk="0" h="1159" w="1849">
                  <a:moveTo>
                    <a:pt x="1849" y="446"/>
                  </a:moveTo>
                  <a:cubicBezTo>
                    <a:pt x="1849" y="200"/>
                    <a:pt x="1635" y="0"/>
                    <a:pt x="1372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14" y="0"/>
                    <a:pt x="0" y="200"/>
                    <a:pt x="0" y="446"/>
                  </a:cubicBezTo>
                  <a:cubicBezTo>
                    <a:pt x="0" y="692"/>
                    <a:pt x="214" y="891"/>
                    <a:pt x="477" y="891"/>
                  </a:cubicBezTo>
                  <a:cubicBezTo>
                    <a:pt x="1042" y="891"/>
                    <a:pt x="1042" y="891"/>
                    <a:pt x="1042" y="891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649" y="878"/>
                    <a:pt x="1849" y="684"/>
                    <a:pt x="1849" y="4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9000" lIns="68575" spcFirstLastPara="1" rIns="68575" wrap="square" tIns="81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SLIDE HELP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 txBox="1"/>
            <p:nvPr/>
          </p:nvSpPr>
          <p:spPr>
            <a:xfrm>
              <a:off x="12263686" y="-1057438"/>
              <a:ext cx="17700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TO CHANGE THIS </a:t>
              </a:r>
              <a:br>
                <a:rPr b="1" i="0" lang="en-US" sz="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800" u="none" cap="none" strike="noStrike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BACKGROUND IMAGE: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 txBox="1"/>
            <p:nvPr/>
          </p:nvSpPr>
          <p:spPr>
            <a:xfrm>
              <a:off x="12263687" y="-595773"/>
              <a:ext cx="1884600" cy="19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146050" lvl="0" marL="139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AutoNum type="arabicPeriod"/>
              </a:pPr>
              <a:r>
                <a:rPr b="0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Select </a:t>
              </a: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BACKGROUND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46050" lvl="0" marL="13970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AutoNum type="arabicPeriod"/>
              </a:pPr>
              <a:r>
                <a:rPr b="0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 the menu that appears select </a:t>
              </a: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CHOOSE IMAGE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46050" lvl="0" marL="13970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AutoNum type="arabicPeriod"/>
              </a:pPr>
              <a:r>
                <a:rPr b="0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Select the image to use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01600" lvl="0" marL="13970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1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Note: Images will need to be a ratio of 16x9 so as not to be distorted (Stretched or Squash)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23"/>
          <p:cNvSpPr/>
          <p:nvPr/>
        </p:nvSpPr>
        <p:spPr>
          <a:xfrm>
            <a:off x="7672388" y="-1"/>
            <a:ext cx="1471564" cy="2702851"/>
          </a:xfrm>
          <a:custGeom>
            <a:rect b="b" l="l" r="r" t="t"/>
            <a:pathLst>
              <a:path extrusionOk="0" h="3246668" w="1767645">
                <a:moveTo>
                  <a:pt x="0" y="0"/>
                </a:moveTo>
                <a:lnTo>
                  <a:pt x="1767645" y="0"/>
                </a:lnTo>
                <a:lnTo>
                  <a:pt x="1767645" y="3246668"/>
                </a:lnTo>
                <a:lnTo>
                  <a:pt x="356710" y="654246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23"/>
          <p:cNvGrpSpPr/>
          <p:nvPr/>
        </p:nvGrpSpPr>
        <p:grpSpPr>
          <a:xfrm>
            <a:off x="8240432" y="219313"/>
            <a:ext cx="708576" cy="416761"/>
            <a:chOff x="10987243" y="292418"/>
            <a:chExt cx="944768" cy="555681"/>
          </a:xfrm>
        </p:grpSpPr>
        <p:sp>
          <p:nvSpPr>
            <p:cNvPr id="165" name="Google Shape;165;p23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23"/>
          <p:cNvSpPr txBox="1"/>
          <p:nvPr>
            <p:ph type="title"/>
          </p:nvPr>
        </p:nvSpPr>
        <p:spPr>
          <a:xfrm>
            <a:off x="210711" y="219313"/>
            <a:ext cx="36336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54000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Image (no placeholder)">
  <p:cSld name="CUSTOM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508000" y="171450"/>
            <a:ext cx="81027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513700" y="968100"/>
            <a:ext cx="5011800" cy="34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560"/>
              </a:spcBef>
              <a:spcAft>
                <a:spcPts val="0"/>
              </a:spcAft>
              <a:buSzPts val="2800"/>
              <a:buChar char="▪"/>
              <a:defRPr/>
            </a:lvl1pPr>
            <a:lvl2pPr indent="-381000" lvl="1" marL="914400">
              <a:spcBef>
                <a:spcPts val="480"/>
              </a:spcBef>
              <a:spcAft>
                <a:spcPts val="0"/>
              </a:spcAft>
              <a:buSzPts val="2400"/>
              <a:buChar char="▪"/>
              <a:defRPr/>
            </a:lvl2pPr>
            <a:lvl3pPr indent="-368300" lvl="2" marL="1371600">
              <a:spcBef>
                <a:spcPts val="400"/>
              </a:spcBef>
              <a:spcAft>
                <a:spcPts val="0"/>
              </a:spcAft>
              <a:buSzPts val="2200"/>
              <a:buChar char="▪"/>
              <a:defRPr/>
            </a:lvl3pPr>
            <a:lvl4pPr indent="-355600" lvl="3" marL="1828800">
              <a:spcBef>
                <a:spcPts val="320"/>
              </a:spcBef>
              <a:spcAft>
                <a:spcPts val="0"/>
              </a:spcAft>
              <a:buSzPts val="2000"/>
              <a:buChar char="▪"/>
              <a:defRPr/>
            </a:lvl4pPr>
            <a:lvl5pPr indent="-309879" lvl="4" marL="2286000">
              <a:spcBef>
                <a:spcPts val="320"/>
              </a:spcBef>
              <a:spcAft>
                <a:spcPts val="0"/>
              </a:spcAft>
              <a:buSzPts val="1280"/>
              <a:buChar char="▪"/>
              <a:defRPr/>
            </a:lvl5pPr>
            <a:lvl6pPr indent="-309879" lvl="5" marL="2743200">
              <a:spcBef>
                <a:spcPts val="320"/>
              </a:spcBef>
              <a:spcAft>
                <a:spcPts val="0"/>
              </a:spcAft>
              <a:buSzPts val="1280"/>
              <a:buChar char="▪"/>
              <a:defRPr/>
            </a:lvl6pPr>
            <a:lvl7pPr indent="-309879" lvl="6" marL="3200400">
              <a:spcBef>
                <a:spcPts val="320"/>
              </a:spcBef>
              <a:spcAft>
                <a:spcPts val="0"/>
              </a:spcAft>
              <a:buSzPts val="1280"/>
              <a:buChar char="▪"/>
              <a:defRPr/>
            </a:lvl7pPr>
            <a:lvl8pPr indent="-309879" lvl="7" marL="3657600">
              <a:spcBef>
                <a:spcPts val="320"/>
              </a:spcBef>
              <a:spcAft>
                <a:spcPts val="0"/>
              </a:spcAft>
              <a:buSzPts val="1280"/>
              <a:buChar char="▪"/>
              <a:defRPr/>
            </a:lvl8pPr>
            <a:lvl9pPr indent="-309879" lvl="8" marL="4114800">
              <a:spcBef>
                <a:spcPts val="320"/>
              </a:spcBef>
              <a:spcAft>
                <a:spcPts val="0"/>
              </a:spcAft>
              <a:buSzPts val="128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Image">
  <p:cSld name="CUSTOM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508000" y="171450"/>
            <a:ext cx="8102700" cy="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513700" y="968100"/>
            <a:ext cx="5011800" cy="34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560"/>
              </a:spcBef>
              <a:spcAft>
                <a:spcPts val="0"/>
              </a:spcAft>
              <a:buSzPts val="2800"/>
              <a:buChar char="▪"/>
              <a:defRPr/>
            </a:lvl1pPr>
            <a:lvl2pPr indent="-381000" lvl="1" marL="914400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/>
            </a:lvl2pPr>
            <a:lvl3pPr indent="-368300" lvl="2" marL="1371600" rtl="0">
              <a:spcBef>
                <a:spcPts val="400"/>
              </a:spcBef>
              <a:spcAft>
                <a:spcPts val="0"/>
              </a:spcAft>
              <a:buSzPts val="2200"/>
              <a:buChar char="▪"/>
              <a:defRPr/>
            </a:lvl3pPr>
            <a:lvl4pPr indent="-355600" lvl="3" marL="1828800" rtl="0">
              <a:spcBef>
                <a:spcPts val="320"/>
              </a:spcBef>
              <a:spcAft>
                <a:spcPts val="0"/>
              </a:spcAft>
              <a:buSzPts val="2000"/>
              <a:buChar char="▪"/>
              <a:defRPr/>
            </a:lvl4pPr>
            <a:lvl5pPr indent="-309879" lvl="4" marL="2286000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/>
            </a:lvl5pPr>
            <a:lvl6pPr indent="-309879" lvl="5" marL="2743200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/>
            </a:lvl6pPr>
            <a:lvl7pPr indent="-309879" lvl="6" marL="3200400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/>
            </a:lvl7pPr>
            <a:lvl8pPr indent="-309879" lvl="7" marL="3657600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/>
            </a:lvl8pPr>
            <a:lvl9pPr indent="-309879" lvl="8" marL="4114800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16620" l="0" r="2276" t="10162"/>
          <a:stretch/>
        </p:blipFill>
        <p:spPr>
          <a:xfrm>
            <a:off x="5609981" y="990601"/>
            <a:ext cx="3011732" cy="33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">
  <p:cSld name="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520650" y="158275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511175" y="984647"/>
            <a:ext cx="8099425" cy="33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E4002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E4002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E4002B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E4002B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9879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9879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9879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 (With Subtitle)">
  <p:cSld name="Title and Content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520650" y="158275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511175" y="1402775"/>
            <a:ext cx="8099400" cy="29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E4002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E4002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E4002B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E4002B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9879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9879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9879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2" type="subTitle"/>
          </p:nvPr>
        </p:nvSpPr>
        <p:spPr>
          <a:xfrm>
            <a:off x="511175" y="905950"/>
            <a:ext cx="8129700" cy="52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560"/>
              </a:spcBef>
              <a:spcAft>
                <a:spcPts val="0"/>
              </a:spcAft>
              <a:buNone/>
              <a:defRPr>
                <a:solidFill>
                  <a:srgbClr val="E4002B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56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56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56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56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56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56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56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3875" y="4493670"/>
            <a:ext cx="8096248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508000" y="171450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511175" y="984647"/>
            <a:ext cx="80994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E4002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E4002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E4002B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E4002B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9879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9879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9879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3875" y="4493670"/>
            <a:ext cx="809625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508000" y="171450"/>
            <a:ext cx="81026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511175" y="984647"/>
            <a:ext cx="8099425" cy="3383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E4002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E4002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E4002B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E4002B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9879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9879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9879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3" name="Google Shape;13;p1"/>
          <p:cNvCxnSpPr/>
          <p:nvPr/>
        </p:nvCxnSpPr>
        <p:spPr>
          <a:xfrm>
            <a:off x="511176" y="844154"/>
            <a:ext cx="8099425" cy="0"/>
          </a:xfrm>
          <a:prstGeom prst="straightConnector1">
            <a:avLst/>
          </a:prstGeom>
          <a:noFill/>
          <a:ln cap="flat" cmpd="sng" w="28575">
            <a:solidFill>
              <a:srgbClr val="E4002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3875" y="4493670"/>
            <a:ext cx="8096248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/>
          <p:nvPr>
            <p:ph type="title"/>
          </p:nvPr>
        </p:nvSpPr>
        <p:spPr>
          <a:xfrm>
            <a:off x="508000" y="171450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4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511175" y="984647"/>
            <a:ext cx="8099400" cy="3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E4002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0519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E4002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8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E4002B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879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E4002B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9879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9879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9879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FC1B23"/>
              </a:buClr>
              <a:buSzPts val="128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9" name="Google Shape;39;p8"/>
          <p:cNvCxnSpPr/>
          <p:nvPr/>
        </p:nvCxnSpPr>
        <p:spPr>
          <a:xfrm>
            <a:off x="511176" y="844154"/>
            <a:ext cx="8099400" cy="0"/>
          </a:xfrm>
          <a:prstGeom prst="straightConnector1">
            <a:avLst/>
          </a:prstGeom>
          <a:noFill/>
          <a:ln cap="flat" cmpd="sng" w="28575">
            <a:solidFill>
              <a:srgbClr val="E4002B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210711" y="230384"/>
            <a:ext cx="78012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54000" spcFirstLastPara="1" rIns="54000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207169" y="873709"/>
            <a:ext cx="8726100" cy="3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11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900"/>
              <a:buFont typeface="Noto Sans Symbols"/>
              <a:buChar char="▪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9400" lvl="2" marL="13716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800"/>
              <a:buFont typeface="Noto Sans Symbols"/>
              <a:buChar char="▪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7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E4002B"/>
              </a:buClr>
              <a:buSzPts val="700"/>
              <a:buFont typeface="Noto Sans Symbols"/>
              <a:buChar char="▪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9" name="Google Shape;49;p12"/>
          <p:cNvGrpSpPr/>
          <p:nvPr/>
        </p:nvGrpSpPr>
        <p:grpSpPr>
          <a:xfrm>
            <a:off x="-917110" y="219305"/>
            <a:ext cx="710900" cy="809286"/>
            <a:chOff x="-1579880" y="193040"/>
            <a:chExt cx="1371600" cy="1808460"/>
          </a:xfrm>
        </p:grpSpPr>
        <p:sp>
          <p:nvSpPr>
            <p:cNvPr id="50" name="Google Shape;50;p12"/>
            <p:cNvSpPr/>
            <p:nvPr/>
          </p:nvSpPr>
          <p:spPr>
            <a:xfrm>
              <a:off x="-1579880" y="193040"/>
              <a:ext cx="1371600" cy="528300"/>
            </a:xfrm>
            <a:prstGeom prst="roundRect">
              <a:avLst>
                <a:gd fmla="val 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2"/>
            <p:cNvSpPr/>
            <p:nvPr/>
          </p:nvSpPr>
          <p:spPr>
            <a:xfrm>
              <a:off x="-1579880" y="833120"/>
              <a:ext cx="1371600" cy="528300"/>
            </a:xfrm>
            <a:prstGeom prst="roundRect">
              <a:avLst>
                <a:gd fmla="val 0" name="adj"/>
              </a:avLst>
            </a:prstGeom>
            <a:solidFill>
              <a:srgbClr val="E4002B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-1579880" y="1473200"/>
              <a:ext cx="1371600" cy="528300"/>
            </a:xfrm>
            <a:prstGeom prst="roundRect">
              <a:avLst>
                <a:gd fmla="val 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" name="Google Shape;53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7169" y="4869868"/>
            <a:ext cx="1312069" cy="1543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12"/>
          <p:cNvGrpSpPr/>
          <p:nvPr/>
        </p:nvGrpSpPr>
        <p:grpSpPr>
          <a:xfrm>
            <a:off x="8240432" y="219313"/>
            <a:ext cx="708576" cy="416761"/>
            <a:chOff x="10987243" y="292418"/>
            <a:chExt cx="944768" cy="555681"/>
          </a:xfrm>
        </p:grpSpPr>
        <p:sp>
          <p:nvSpPr>
            <p:cNvPr id="55" name="Google Shape;55;p12"/>
            <p:cNvSpPr/>
            <p:nvPr/>
          </p:nvSpPr>
          <p:spPr>
            <a:xfrm>
              <a:off x="11500431" y="479497"/>
              <a:ext cx="70713" cy="124429"/>
            </a:xfrm>
            <a:custGeom>
              <a:rect b="b" l="l" r="r" t="t"/>
              <a:pathLst>
                <a:path extrusionOk="0" h="124429" w="70713">
                  <a:moveTo>
                    <a:pt x="70713" y="0"/>
                  </a:moveTo>
                  <a:lnTo>
                    <a:pt x="0" y="124429"/>
                  </a:lnTo>
                  <a:lnTo>
                    <a:pt x="70713" y="1244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2"/>
            <p:cNvSpPr/>
            <p:nvPr/>
          </p:nvSpPr>
          <p:spPr>
            <a:xfrm>
              <a:off x="10987243" y="365201"/>
              <a:ext cx="409352" cy="419703"/>
            </a:xfrm>
            <a:custGeom>
              <a:rect b="b" l="l" r="r" t="t"/>
              <a:pathLst>
                <a:path extrusionOk="0" h="419703" w="409352">
                  <a:moveTo>
                    <a:pt x="359777" y="161148"/>
                  </a:moveTo>
                  <a:lnTo>
                    <a:pt x="296800" y="161148"/>
                  </a:lnTo>
                  <a:lnTo>
                    <a:pt x="254960" y="236655"/>
                  </a:lnTo>
                  <a:lnTo>
                    <a:pt x="308349" y="236655"/>
                  </a:lnTo>
                  <a:lnTo>
                    <a:pt x="303119" y="252781"/>
                  </a:lnTo>
                  <a:cubicBezTo>
                    <a:pt x="289717" y="292223"/>
                    <a:pt x="247442" y="322296"/>
                    <a:pt x="213774" y="322296"/>
                  </a:cubicBezTo>
                  <a:cubicBezTo>
                    <a:pt x="150579" y="322296"/>
                    <a:pt x="105362" y="273592"/>
                    <a:pt x="105362" y="208653"/>
                  </a:cubicBezTo>
                  <a:cubicBezTo>
                    <a:pt x="105362" y="148291"/>
                    <a:pt x="143061" y="96972"/>
                    <a:pt x="211486" y="96972"/>
                  </a:cubicBezTo>
                  <a:cubicBezTo>
                    <a:pt x="213992" y="96972"/>
                    <a:pt x="216498" y="97081"/>
                    <a:pt x="218895" y="97190"/>
                  </a:cubicBezTo>
                  <a:lnTo>
                    <a:pt x="325237" y="97190"/>
                  </a:lnTo>
                  <a:cubicBezTo>
                    <a:pt x="302138" y="56004"/>
                    <a:pt x="293749" y="41404"/>
                    <a:pt x="270650" y="763"/>
                  </a:cubicBezTo>
                  <a:cubicBezTo>
                    <a:pt x="246897" y="763"/>
                    <a:pt x="232842" y="0"/>
                    <a:pt x="206147" y="0"/>
                  </a:cubicBezTo>
                  <a:cubicBezTo>
                    <a:pt x="90979" y="0"/>
                    <a:pt x="0" y="96209"/>
                    <a:pt x="0" y="209852"/>
                  </a:cubicBezTo>
                  <a:cubicBezTo>
                    <a:pt x="0" y="323494"/>
                    <a:pt x="90979" y="419703"/>
                    <a:pt x="206365" y="419703"/>
                  </a:cubicBezTo>
                  <a:cubicBezTo>
                    <a:pt x="314886" y="419703"/>
                    <a:pt x="389740" y="341581"/>
                    <a:pt x="409352" y="250602"/>
                  </a:cubicBezTo>
                  <a:cubicBezTo>
                    <a:pt x="377973" y="193835"/>
                    <a:pt x="359777" y="161148"/>
                    <a:pt x="359777" y="16114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2"/>
            <p:cNvSpPr/>
            <p:nvPr/>
          </p:nvSpPr>
          <p:spPr>
            <a:xfrm>
              <a:off x="11700150" y="365964"/>
              <a:ext cx="231861" cy="416870"/>
            </a:xfrm>
            <a:custGeom>
              <a:rect b="b" l="l" r="r" t="t"/>
              <a:pathLst>
                <a:path extrusionOk="0" h="416870" w="231861">
                  <a:moveTo>
                    <a:pt x="112662" y="121596"/>
                  </a:moveTo>
                  <a:cubicBezTo>
                    <a:pt x="112662" y="104163"/>
                    <a:pt x="123122" y="98062"/>
                    <a:pt x="135870" y="98062"/>
                  </a:cubicBezTo>
                  <a:lnTo>
                    <a:pt x="209743" y="98062"/>
                  </a:lnTo>
                  <a:lnTo>
                    <a:pt x="154828" y="0"/>
                  </a:lnTo>
                  <a:lnTo>
                    <a:pt x="121378" y="0"/>
                  </a:lnTo>
                  <a:cubicBezTo>
                    <a:pt x="58074" y="0"/>
                    <a:pt x="0" y="47178"/>
                    <a:pt x="0" y="114841"/>
                  </a:cubicBezTo>
                  <a:cubicBezTo>
                    <a:pt x="0" y="183157"/>
                    <a:pt x="112117" y="243411"/>
                    <a:pt x="112117" y="281546"/>
                  </a:cubicBezTo>
                  <a:cubicBezTo>
                    <a:pt x="112117" y="307477"/>
                    <a:pt x="95882" y="316848"/>
                    <a:pt x="72674" y="316848"/>
                  </a:cubicBezTo>
                  <a:lnTo>
                    <a:pt x="4140" y="316848"/>
                  </a:lnTo>
                  <a:lnTo>
                    <a:pt x="49902" y="398893"/>
                  </a:lnTo>
                  <a:lnTo>
                    <a:pt x="59818" y="416870"/>
                  </a:lnTo>
                  <a:lnTo>
                    <a:pt x="112662" y="416870"/>
                  </a:lnTo>
                  <a:cubicBezTo>
                    <a:pt x="173024" y="416870"/>
                    <a:pt x="231861" y="361956"/>
                    <a:pt x="231861" y="296037"/>
                  </a:cubicBezTo>
                  <a:cubicBezTo>
                    <a:pt x="231970" y="200917"/>
                    <a:pt x="112662" y="155809"/>
                    <a:pt x="112662" y="12159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2"/>
            <p:cNvSpPr/>
            <p:nvPr/>
          </p:nvSpPr>
          <p:spPr>
            <a:xfrm>
              <a:off x="11430698" y="682811"/>
              <a:ext cx="365115" cy="165288"/>
            </a:xfrm>
            <a:custGeom>
              <a:rect b="b" l="l" r="r" t="t"/>
              <a:pathLst>
                <a:path extrusionOk="0" h="165288" w="365115">
                  <a:moveTo>
                    <a:pt x="273592" y="0"/>
                  </a:moveTo>
                  <a:lnTo>
                    <a:pt x="269451" y="0"/>
                  </a:lnTo>
                  <a:lnTo>
                    <a:pt x="229791" y="0"/>
                  </a:lnTo>
                  <a:lnTo>
                    <a:pt x="229791" y="95011"/>
                  </a:lnTo>
                  <a:lnTo>
                    <a:pt x="140555" y="95011"/>
                  </a:lnTo>
                  <a:lnTo>
                    <a:pt x="140555" y="0"/>
                  </a:lnTo>
                  <a:lnTo>
                    <a:pt x="0" y="0"/>
                  </a:lnTo>
                  <a:lnTo>
                    <a:pt x="55132" y="98824"/>
                  </a:lnTo>
                  <a:cubicBezTo>
                    <a:pt x="55132" y="98824"/>
                    <a:pt x="90870" y="165288"/>
                    <a:pt x="189150" y="165288"/>
                  </a:cubicBezTo>
                  <a:cubicBezTo>
                    <a:pt x="323167" y="165288"/>
                    <a:pt x="365116" y="164634"/>
                    <a:pt x="365116" y="164634"/>
                  </a:cubicBezTo>
                  <a:lnTo>
                    <a:pt x="329378" y="100023"/>
                  </a:lnTo>
                  <a:lnTo>
                    <a:pt x="319463" y="82045"/>
                  </a:lnTo>
                  <a:lnTo>
                    <a:pt x="2735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2"/>
            <p:cNvSpPr/>
            <p:nvPr/>
          </p:nvSpPr>
          <p:spPr>
            <a:xfrm>
              <a:off x="11217033" y="292418"/>
              <a:ext cx="308357" cy="323929"/>
            </a:xfrm>
            <a:custGeom>
              <a:rect b="b" l="l" r="r" t="t"/>
              <a:pathLst>
                <a:path extrusionOk="0" h="323929" w="308357">
                  <a:moveTo>
                    <a:pt x="297780" y="122795"/>
                  </a:moveTo>
                  <a:cubicBezTo>
                    <a:pt x="322731" y="77251"/>
                    <a:pt x="295710" y="39878"/>
                    <a:pt x="295710" y="39878"/>
                  </a:cubicBezTo>
                  <a:cubicBezTo>
                    <a:pt x="295710" y="39878"/>
                    <a:pt x="271848" y="0"/>
                    <a:pt x="197648" y="0"/>
                  </a:cubicBezTo>
                  <a:lnTo>
                    <a:pt x="0" y="0"/>
                  </a:lnTo>
                  <a:lnTo>
                    <a:pt x="179453" y="323930"/>
                  </a:lnTo>
                  <a:cubicBezTo>
                    <a:pt x="179453" y="323930"/>
                    <a:pt x="272829" y="168339"/>
                    <a:pt x="297780" y="12279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 spd="med"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pos="5629">
          <p15:clr>
            <a:srgbClr val="F26B43"/>
          </p15:clr>
        </p15:guide>
        <p15:guide id="3" orient="horz" pos="2868">
          <p15:clr>
            <a:srgbClr val="F26B43"/>
          </p15:clr>
        </p15:guide>
        <p15:guide id="4" orient="horz" pos="135">
          <p15:clr>
            <a:srgbClr val="F26B43"/>
          </p15:clr>
        </p15:guide>
        <p15:guide id="5" pos="131">
          <p15:clr>
            <a:srgbClr val="F26B43"/>
          </p15:clr>
        </p15:guide>
        <p15:guide id="6" orient="horz" pos="3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hyperlink" Target="mailto:paul.fitzgerald@uk.g4s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idx="12" type="sldNum"/>
          </p:nvPr>
        </p:nvSpPr>
        <p:spPr>
          <a:xfrm>
            <a:off x="6875889" y="4846085"/>
            <a:ext cx="2057400" cy="2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0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24"/>
          <p:cNvSpPr txBox="1"/>
          <p:nvPr>
            <p:ph type="ctrTitle"/>
          </p:nvPr>
        </p:nvSpPr>
        <p:spPr>
          <a:xfrm>
            <a:off x="207169" y="813031"/>
            <a:ext cx="31896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4000" spcFirstLastPara="1" rIns="54000" wrap="square" tIns="27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3200"/>
              <a:t>G4S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500"/>
              <a:t>Openreach PSTN Switchover</a:t>
            </a:r>
            <a:r>
              <a:rPr b="1" lang="en-US" sz="2500"/>
              <a:t>  </a:t>
            </a:r>
            <a:endParaRPr b="1" sz="2500"/>
          </a:p>
        </p:txBody>
      </p:sp>
      <p:sp>
        <p:nvSpPr>
          <p:cNvPr id="177" name="Google Shape;177;p24"/>
          <p:cNvSpPr txBox="1"/>
          <p:nvPr>
            <p:ph idx="1" type="subTitle"/>
          </p:nvPr>
        </p:nvSpPr>
        <p:spPr>
          <a:xfrm>
            <a:off x="207169" y="2806466"/>
            <a:ext cx="35103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/>
              <a:t>What It Means For You</a:t>
            </a:r>
            <a:endParaRPr sz="1200"/>
          </a:p>
        </p:txBody>
      </p:sp>
      <p:grpSp>
        <p:nvGrpSpPr>
          <p:cNvPr id="178" name="Google Shape;178;p24"/>
          <p:cNvGrpSpPr/>
          <p:nvPr/>
        </p:nvGrpSpPr>
        <p:grpSpPr>
          <a:xfrm>
            <a:off x="9240754" y="126974"/>
            <a:ext cx="1413451" cy="2321393"/>
            <a:chOff x="12263686" y="-1767363"/>
            <a:chExt cx="1884601" cy="3095190"/>
          </a:xfrm>
        </p:grpSpPr>
        <p:sp>
          <p:nvSpPr>
            <p:cNvPr id="179" name="Google Shape;179;p24"/>
            <p:cNvSpPr/>
            <p:nvPr/>
          </p:nvSpPr>
          <p:spPr>
            <a:xfrm>
              <a:off x="12331768" y="-1767363"/>
              <a:ext cx="1253063" cy="691807"/>
            </a:xfrm>
            <a:custGeom>
              <a:rect b="b" l="l" r="r" t="t"/>
              <a:pathLst>
                <a:path extrusionOk="0" h="1159" w="1849">
                  <a:moveTo>
                    <a:pt x="1849" y="446"/>
                  </a:moveTo>
                  <a:cubicBezTo>
                    <a:pt x="1849" y="200"/>
                    <a:pt x="1635" y="0"/>
                    <a:pt x="1372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214" y="0"/>
                    <a:pt x="0" y="200"/>
                    <a:pt x="0" y="446"/>
                  </a:cubicBezTo>
                  <a:cubicBezTo>
                    <a:pt x="0" y="692"/>
                    <a:pt x="214" y="891"/>
                    <a:pt x="477" y="891"/>
                  </a:cubicBezTo>
                  <a:cubicBezTo>
                    <a:pt x="1042" y="891"/>
                    <a:pt x="1042" y="891"/>
                    <a:pt x="1042" y="891"/>
                  </a:cubicBezTo>
                  <a:cubicBezTo>
                    <a:pt x="1398" y="1159"/>
                    <a:pt x="1398" y="1159"/>
                    <a:pt x="1398" y="1159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398" y="891"/>
                    <a:pt x="1398" y="891"/>
                    <a:pt x="1398" y="891"/>
                  </a:cubicBezTo>
                  <a:cubicBezTo>
                    <a:pt x="1649" y="878"/>
                    <a:pt x="1849" y="684"/>
                    <a:pt x="1849" y="446"/>
                  </a:cubicBezTo>
                  <a:close/>
                </a:path>
              </a:pathLst>
            </a:custGeom>
            <a:solidFill>
              <a:srgbClr val="E4002B"/>
            </a:solidFill>
            <a:ln>
              <a:noFill/>
            </a:ln>
          </p:spPr>
          <p:txBody>
            <a:bodyPr anchorCtr="0" anchor="ctr" bIns="189000" lIns="68575" spcFirstLastPara="1" rIns="68575" wrap="square" tIns="81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US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SLIDE HELP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4"/>
            <p:cNvSpPr txBox="1"/>
            <p:nvPr/>
          </p:nvSpPr>
          <p:spPr>
            <a:xfrm>
              <a:off x="12263686" y="-1057438"/>
              <a:ext cx="17700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en-US" sz="800" u="none" cap="none" strike="noStrike">
                  <a:solidFill>
                    <a:srgbClr val="E4002B"/>
                  </a:solidFill>
                  <a:latin typeface="Arial"/>
                  <a:ea typeface="Arial"/>
                  <a:cs typeface="Arial"/>
                  <a:sym typeface="Arial"/>
                </a:rPr>
                <a:t>TO CHANGE THIS </a:t>
              </a:r>
              <a:br>
                <a:rPr b="1" i="0" lang="en-US" sz="800" u="none" cap="none" strike="noStrike">
                  <a:solidFill>
                    <a:srgbClr val="E4002B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en-US" sz="800" u="none" cap="none" strike="noStrike">
                  <a:solidFill>
                    <a:srgbClr val="E4002B"/>
                  </a:solidFill>
                  <a:latin typeface="Arial"/>
                  <a:ea typeface="Arial"/>
                  <a:cs typeface="Arial"/>
                  <a:sym typeface="Arial"/>
                </a:rPr>
                <a:t>BACKGROUND IMAGE: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12263687" y="-595773"/>
              <a:ext cx="1884600" cy="19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146050" lvl="0" marL="139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b="1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RIGHT CLICK</a:t>
              </a:r>
              <a:r>
                <a:rPr b="0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on background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46050" lvl="0" marL="13970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Select </a:t>
              </a:r>
              <a:r>
                <a:rPr b="1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CHANGE BACKGROUND &gt; CHOOSE IMAGE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46050" lvl="0" marL="13970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AutoNum type="arabicPeriod"/>
              </a:pPr>
              <a:r>
                <a:rPr b="0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Select the image to use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01600" lvl="0" marL="13970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1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-US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Note: Images will need to be a ratio of 16x9 so as not to be distorted (Stretched or Squash)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3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3"/>
          <p:cNvSpPr txBox="1"/>
          <p:nvPr>
            <p:ph type="title"/>
          </p:nvPr>
        </p:nvSpPr>
        <p:spPr>
          <a:xfrm>
            <a:off x="508000" y="171450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What Does The 2023 Stop Sell Date Mean?</a:t>
            </a:r>
            <a:endParaRPr b="1" i="0" sz="2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358775" y="1060850"/>
            <a:ext cx="8251800" cy="3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200"/>
              <a:buFont typeface="Noto Sans Symbols"/>
              <a:buChar char="●"/>
            </a:pPr>
            <a:r>
              <a:rPr lang="en-US" sz="1600">
                <a:solidFill>
                  <a:schemeClr val="dk1"/>
                </a:solidFill>
              </a:rPr>
              <a:t>From September 2023, Openreach will issue full “Stop Sell” of new supply WLR. </a:t>
            </a:r>
            <a:endParaRPr sz="1600">
              <a:solidFill>
                <a:schemeClr val="dk1"/>
              </a:solidFill>
            </a:endParaRPr>
          </a:p>
          <a:p>
            <a:pPr indent="-3175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200"/>
              <a:buFont typeface="Noto Sans Symbols"/>
              <a:buChar char="●"/>
            </a:pPr>
            <a:r>
              <a:rPr lang="en-US" sz="1600">
                <a:solidFill>
                  <a:schemeClr val="dk1"/>
                </a:solidFill>
              </a:rPr>
              <a:t>From September 2023 - no new line installations for both WLR and ISDN, including:</a:t>
            </a:r>
            <a:endParaRPr sz="1600">
              <a:solidFill>
                <a:schemeClr val="dk1"/>
              </a:solidFill>
            </a:endParaRPr>
          </a:p>
          <a:p>
            <a:pPr indent="-304800" lvl="2" marL="1371600" marR="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US" sz="1600">
                <a:solidFill>
                  <a:schemeClr val="dk1"/>
                </a:solidFill>
              </a:rPr>
              <a:t>Conversions of WLR Line to ISDN Line</a:t>
            </a:r>
            <a:endParaRPr sz="1600">
              <a:solidFill>
                <a:schemeClr val="dk1"/>
              </a:solidFill>
            </a:endParaRPr>
          </a:p>
          <a:p>
            <a:pPr indent="-304800" lvl="2" marL="1371600" marR="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US" sz="1600">
                <a:solidFill>
                  <a:schemeClr val="dk1"/>
                </a:solidFill>
              </a:rPr>
              <a:t>Increase of ISDN channels</a:t>
            </a:r>
            <a:endParaRPr sz="1600">
              <a:solidFill>
                <a:schemeClr val="dk1"/>
              </a:solidFill>
            </a:endParaRPr>
          </a:p>
          <a:p>
            <a:pPr indent="-304800" lvl="2" marL="1371600" marR="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US" sz="1600">
                <a:solidFill>
                  <a:schemeClr val="dk1"/>
                </a:solidFill>
              </a:rPr>
              <a:t>Change of address</a:t>
            </a:r>
            <a:endParaRPr sz="1600">
              <a:solidFill>
                <a:schemeClr val="dk1"/>
              </a:solidFill>
            </a:endParaRPr>
          </a:p>
          <a:p>
            <a:pPr indent="-304800" lvl="2" marL="1371600" marR="0" rtl="0" algn="l">
              <a:spcBef>
                <a:spcPts val="400"/>
              </a:spcBef>
              <a:spcAft>
                <a:spcPts val="0"/>
              </a:spcAft>
              <a:buSzPts val="1200"/>
              <a:buChar char="■"/>
            </a:pPr>
            <a:r>
              <a:rPr lang="en-US" sz="1600">
                <a:solidFill>
                  <a:schemeClr val="dk1"/>
                </a:solidFill>
              </a:rPr>
              <a:t>Working line take over. </a:t>
            </a:r>
            <a:endParaRPr sz="1600">
              <a:solidFill>
                <a:schemeClr val="dk1"/>
              </a:solidFill>
            </a:endParaRPr>
          </a:p>
          <a:p>
            <a:pPr indent="-3175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200"/>
              <a:buFont typeface="Noto Sans Symbols"/>
              <a:buChar char="●"/>
            </a:pPr>
            <a:r>
              <a:rPr lang="en-US" sz="1600">
                <a:solidFill>
                  <a:schemeClr val="dk1"/>
                </a:solidFill>
              </a:rPr>
              <a:t>Consumer rights still need to be upheld</a:t>
            </a:r>
            <a:endParaRPr sz="1600">
              <a:solidFill>
                <a:schemeClr val="dk1"/>
              </a:solidFill>
            </a:endParaRPr>
          </a:p>
          <a:p>
            <a:pPr indent="-304800" lvl="1" marL="914400" marR="0" rtl="0" algn="l">
              <a:spcBef>
                <a:spcPts val="400"/>
              </a:spcBef>
              <a:spcAft>
                <a:spcPts val="0"/>
              </a:spcAft>
              <a:buSzPts val="1200"/>
              <a:buChar char="○"/>
            </a:pPr>
            <a:r>
              <a:rPr lang="en-US" sz="1600">
                <a:solidFill>
                  <a:schemeClr val="dk1"/>
                </a:solidFill>
              </a:rPr>
              <a:t>Therefore line transfers will be accepted providing no change to installation when line moves from one provider to another. </a:t>
            </a:r>
            <a:endParaRPr sz="1600">
              <a:solidFill>
                <a:schemeClr val="dk1"/>
              </a:solidFill>
            </a:endParaRPr>
          </a:p>
          <a:p>
            <a:pPr indent="-317500" lvl="0" marL="342900" marR="0" rtl="0" algn="l">
              <a:spcBef>
                <a:spcPts val="1000"/>
              </a:spcBef>
              <a:spcAft>
                <a:spcPts val="1000"/>
              </a:spcAft>
              <a:buClr>
                <a:srgbClr val="E4002B"/>
              </a:buClr>
              <a:buSzPts val="1200"/>
              <a:buFont typeface="Noto Sans Symbols"/>
              <a:buChar char="●"/>
            </a:pPr>
            <a:r>
              <a:rPr lang="en-US" sz="1600">
                <a:solidFill>
                  <a:schemeClr val="dk1"/>
                </a:solidFill>
              </a:rPr>
              <a:t>All calling and network features, such as caller display, will be allowed.</a:t>
            </a:r>
            <a:r>
              <a:rPr lang="en-US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12650" y="-45225"/>
            <a:ext cx="9144000" cy="51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4"/>
          <p:cNvSpPr txBox="1"/>
          <p:nvPr>
            <p:ph type="title"/>
          </p:nvPr>
        </p:nvSpPr>
        <p:spPr>
          <a:xfrm>
            <a:off x="508000" y="95250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Will Openreach Meet The December 2025 Deadline?</a:t>
            </a:r>
            <a:endParaRPr b="1" i="0" sz="2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358775" y="984650"/>
            <a:ext cx="82518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Openreach are adamant December 2025 deadline is set in stone. 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PSTN Lines not migrated to alternatives by April 2025 will be deemed as Orphaned Assets 	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Openreach will work with CPs to identify and migrate customers to alternative products by December 2025 so they do not lose service.</a:t>
            </a:r>
            <a:br>
              <a:rPr lang="en-US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b="1" lang="en-US" sz="1800">
                <a:solidFill>
                  <a:schemeClr val="dk1"/>
                </a:solidFill>
              </a:rPr>
              <a:t>Services will be withdrawn by December 2025</a:t>
            </a:r>
            <a:endParaRPr b="1" sz="19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b="1" lang="en-US" sz="1900">
                <a:solidFill>
                  <a:schemeClr val="dk1"/>
                </a:solidFill>
              </a:rPr>
              <a:t>But switchoff phased, by exchange, up to then</a:t>
            </a:r>
            <a:endParaRPr b="1" sz="19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○"/>
            </a:pPr>
            <a:r>
              <a:rPr b="1" lang="en-US" sz="1900">
                <a:solidFill>
                  <a:schemeClr val="dk1"/>
                </a:solidFill>
              </a:rPr>
              <a:t>Customers will be impacted if do not move in time. 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5"/>
          <p:cNvPicPr preferRelativeResize="0"/>
          <p:nvPr/>
        </p:nvPicPr>
        <p:blipFill rotWithShape="1">
          <a:blip r:embed="rId3">
            <a:alphaModFix amt="25000"/>
          </a:blip>
          <a:srcRect b="0" l="0" r="25556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5"/>
          <p:cNvSpPr txBox="1"/>
          <p:nvPr>
            <p:ph type="title"/>
          </p:nvPr>
        </p:nvSpPr>
        <p:spPr>
          <a:xfrm>
            <a:off x="508000" y="171450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Next Steps</a:t>
            </a:r>
            <a:endParaRPr b="1" i="0" sz="3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4" name="Google Shape;304;p35"/>
          <p:cNvSpPr txBox="1"/>
          <p:nvPr/>
        </p:nvSpPr>
        <p:spPr>
          <a:xfrm>
            <a:off x="358775" y="832250"/>
            <a:ext cx="52707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100"/>
              <a:buFont typeface="Noto Sans Symbols"/>
              <a:buChar char="●"/>
            </a:pPr>
            <a:r>
              <a:rPr lang="en-US" sz="1500">
                <a:solidFill>
                  <a:schemeClr val="dk1"/>
                </a:solidFill>
              </a:rPr>
              <a:t>Consider alarm services you and your customers use</a:t>
            </a:r>
            <a:endParaRPr sz="1500">
              <a:solidFill>
                <a:schemeClr val="dk1"/>
              </a:solidFill>
            </a:endParaRPr>
          </a:p>
          <a:p>
            <a:pPr indent="-298450" lvl="1" marL="914400" marR="0" rtl="0" algn="l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-US" sz="1500">
                <a:solidFill>
                  <a:schemeClr val="dk1"/>
                </a:solidFill>
              </a:rPr>
              <a:t>Will they work on All IP Network?</a:t>
            </a:r>
            <a:endParaRPr sz="1500">
              <a:solidFill>
                <a:schemeClr val="dk1"/>
              </a:solidFill>
            </a:endParaRPr>
          </a:p>
          <a:p>
            <a:pPr indent="-298450" lvl="1" marL="914400" marR="0" rtl="0" algn="l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-US" sz="1500">
                <a:solidFill>
                  <a:schemeClr val="dk1"/>
                </a:solidFill>
              </a:rPr>
              <a:t>What about power and battery back-up?</a:t>
            </a:r>
            <a:endParaRPr sz="1500">
              <a:solidFill>
                <a:schemeClr val="dk1"/>
              </a:solidFill>
            </a:endParaRPr>
          </a:p>
          <a:p>
            <a:pPr indent="-298450" lvl="1" marL="914400" marR="0" rtl="0" algn="l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-US" sz="1500">
                <a:solidFill>
                  <a:schemeClr val="dk1"/>
                </a:solidFill>
              </a:rPr>
              <a:t>When do you or your customer need to change over? When do you need to act?</a:t>
            </a:r>
            <a:endParaRPr sz="1500">
              <a:solidFill>
                <a:schemeClr val="dk1"/>
              </a:solidFill>
            </a:endParaRPr>
          </a:p>
          <a:p>
            <a:pPr indent="-298450" lvl="1" marL="914400" marR="0" rtl="0" algn="l"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-US" sz="1500">
                <a:solidFill>
                  <a:schemeClr val="dk1"/>
                </a:solidFill>
              </a:rPr>
              <a:t>How will identified migrations be performed?</a:t>
            </a:r>
            <a:endParaRPr sz="1500">
              <a:solidFill>
                <a:schemeClr val="dk1"/>
              </a:solidFill>
            </a:endParaRPr>
          </a:p>
          <a:p>
            <a:pPr indent="-31115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100"/>
              <a:buFont typeface="Noto Sans Symbols"/>
              <a:buChar char="●"/>
            </a:pPr>
            <a:r>
              <a:rPr lang="en-US" sz="1500">
                <a:solidFill>
                  <a:schemeClr val="dk1"/>
                </a:solidFill>
              </a:rPr>
              <a:t>PLAN - There is a lot to do!!</a:t>
            </a:r>
            <a:endParaRPr sz="1500">
              <a:solidFill>
                <a:schemeClr val="dk1"/>
              </a:solidFill>
            </a:endParaRPr>
          </a:p>
          <a:p>
            <a:pPr indent="-31115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100"/>
              <a:buFont typeface="Noto Sans Symbols"/>
              <a:buChar char="●"/>
            </a:pPr>
            <a:r>
              <a:rPr lang="en-US" sz="1500">
                <a:solidFill>
                  <a:schemeClr val="dk1"/>
                </a:solidFill>
              </a:rPr>
              <a:t>Carry out impact assessment</a:t>
            </a:r>
            <a:endParaRPr sz="1500">
              <a:solidFill>
                <a:schemeClr val="dk1"/>
              </a:solidFill>
            </a:endParaRPr>
          </a:p>
          <a:p>
            <a:pPr indent="-31115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100"/>
              <a:buFont typeface="Noto Sans Symbols"/>
              <a:buChar char="●"/>
            </a:pPr>
            <a:r>
              <a:rPr lang="en-US" sz="1500">
                <a:solidFill>
                  <a:schemeClr val="dk1"/>
                </a:solidFill>
              </a:rPr>
              <a:t>Talk to comms providers</a:t>
            </a:r>
            <a:endParaRPr sz="1500">
              <a:solidFill>
                <a:schemeClr val="dk1"/>
              </a:solidFill>
            </a:endParaRPr>
          </a:p>
          <a:p>
            <a:pPr indent="-31115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100"/>
              <a:buFont typeface="Noto Sans Symbols"/>
              <a:buChar char="●"/>
            </a:pPr>
            <a:r>
              <a:rPr lang="en-US" sz="1500">
                <a:solidFill>
                  <a:schemeClr val="dk1"/>
                </a:solidFill>
              </a:rPr>
              <a:t>Keep informed of progress on Openreach website</a:t>
            </a:r>
            <a:endParaRPr sz="1500">
              <a:solidFill>
                <a:schemeClr val="dk1"/>
              </a:solidFill>
            </a:endParaRPr>
          </a:p>
          <a:p>
            <a:pPr indent="-311150" lvl="0" marL="342900" marR="0" rtl="0" algn="l">
              <a:spcBef>
                <a:spcPts val="1000"/>
              </a:spcBef>
              <a:spcAft>
                <a:spcPts val="1000"/>
              </a:spcAft>
              <a:buClr>
                <a:srgbClr val="E4002B"/>
              </a:buClr>
              <a:buSzPts val="1100"/>
              <a:buFont typeface="Noto Sans Symbols"/>
              <a:buChar char="●"/>
            </a:pPr>
            <a:r>
              <a:rPr lang="en-US" sz="1500">
                <a:solidFill>
                  <a:schemeClr val="dk1"/>
                </a:solidFill>
              </a:rPr>
              <a:t>Talk to G4S  - we are here to help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6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6"/>
          <p:cNvSpPr txBox="1"/>
          <p:nvPr>
            <p:ph type="title"/>
          </p:nvPr>
        </p:nvSpPr>
        <p:spPr>
          <a:xfrm>
            <a:off x="508000" y="171450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Contact and Links</a:t>
            </a:r>
            <a:endParaRPr b="1" i="0" sz="3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1" name="Google Shape;311;p36"/>
          <p:cNvSpPr txBox="1"/>
          <p:nvPr/>
        </p:nvSpPr>
        <p:spPr>
          <a:xfrm>
            <a:off x="508000" y="953075"/>
            <a:ext cx="8102700" cy="3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600"/>
              <a:buFont typeface="Noto Sans Symbols"/>
              <a:buChar char="●"/>
            </a:pPr>
            <a:r>
              <a:rPr lang="en-US" sz="2000">
                <a:solidFill>
                  <a:schemeClr val="dk1"/>
                </a:solidFill>
              </a:rPr>
              <a:t>For more information regarding how G4S can help, please contact: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marR="0" rtl="0" algn="l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2000">
                <a:solidFill>
                  <a:schemeClr val="dk1"/>
                </a:solidFill>
              </a:rPr>
              <a:t>Your local G4S account manager or: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marR="0" rtl="0" algn="l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2000">
                <a:solidFill>
                  <a:schemeClr val="dk1"/>
                </a:solidFill>
              </a:rPr>
              <a:t>Paul Fitzgerald</a:t>
            </a:r>
            <a:endParaRPr sz="2000">
              <a:solidFill>
                <a:schemeClr val="dk1"/>
              </a:solidFill>
            </a:endParaRPr>
          </a:p>
          <a:p>
            <a:pPr indent="-330200" lvl="2" marL="1371600" marR="0" rtl="0" algn="l"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lang="en-US" sz="2000">
                <a:solidFill>
                  <a:schemeClr val="dk1"/>
                </a:solidFill>
              </a:rPr>
              <a:t>E: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paul.fitzgerald@uk.g4s.com</a:t>
            </a:r>
            <a:endParaRPr sz="2000">
              <a:solidFill>
                <a:schemeClr val="dk1"/>
              </a:solidFill>
            </a:endParaRPr>
          </a:p>
          <a:p>
            <a:pPr indent="-330200" lvl="2" marL="1371600" marR="0" rtl="0" algn="l">
              <a:spcBef>
                <a:spcPts val="1000"/>
              </a:spcBef>
              <a:spcAft>
                <a:spcPts val="0"/>
              </a:spcAft>
              <a:buSzPts val="1600"/>
              <a:buChar char="■"/>
            </a:pPr>
            <a:r>
              <a:rPr lang="en-US" sz="2000">
                <a:solidFill>
                  <a:schemeClr val="dk1"/>
                </a:solidFill>
              </a:rPr>
              <a:t>M: +353 874435830</a:t>
            </a:r>
            <a:endParaRPr sz="20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600"/>
              <a:buFont typeface="Noto Sans Symbols"/>
              <a:buChar char="●"/>
            </a:pPr>
            <a:r>
              <a:rPr lang="en-US" sz="2000">
                <a:solidFill>
                  <a:schemeClr val="dk1"/>
                </a:solidFill>
              </a:rPr>
              <a:t>Useful Links: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marR="0" rtl="0" algn="l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sz="2000">
                <a:solidFill>
                  <a:schemeClr val="dk1"/>
                </a:solidFill>
              </a:rPr>
              <a:t>xxxxxxxxx G4S webpage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marR="0" rtl="0" algn="l"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-US" sz="2000">
                <a:solidFill>
                  <a:schemeClr val="dk1"/>
                </a:solidFill>
              </a:rPr>
              <a:t>redcare.bd.com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 amt="28000"/>
          </a:blip>
          <a:srcRect b="0" l="25589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>
            <p:ph type="title"/>
          </p:nvPr>
        </p:nvSpPr>
        <p:spPr>
          <a:xfrm>
            <a:off x="508000" y="171450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Contents</a:t>
            </a:r>
            <a:endParaRPr b="1" i="0" sz="2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507875" y="984650"/>
            <a:ext cx="81027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What Is The PSTN &amp; ISDN Switchoff?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When Is The PSTN &amp; ISDN Switchoff?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Why Is Openreach Withdrawing PSTN And ISDN?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What Other Lines And Calls Services Are Impacted?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Will Openreach Provide PSTN Replacement Products And Services?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What Will Happen To Alarm Lines And Other Special Line Rental Services?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What Does The 2023 Stop Sell Date Mean?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Will Openreach Meet The December 2025 Deadline?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1000"/>
              </a:spcBef>
              <a:spcAft>
                <a:spcPts val="100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Your Next Steps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508000" y="171450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What Is The PSTN &amp; ISDN Switchoff?</a:t>
            </a:r>
            <a:endParaRPr b="1" i="0" sz="2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358775" y="832250"/>
            <a:ext cx="53838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100"/>
              <a:buFont typeface="Noto Sans Symbols"/>
              <a:buChar char="●"/>
            </a:pPr>
            <a:r>
              <a:rPr lang="en-US" sz="1500">
                <a:solidFill>
                  <a:schemeClr val="dk1"/>
                </a:solidFill>
              </a:rPr>
              <a:t>Public Switch Telephone Network (PSTN) aging </a:t>
            </a:r>
            <a:endParaRPr sz="1500">
              <a:solidFill>
                <a:schemeClr val="dk1"/>
              </a:solidFill>
            </a:endParaRPr>
          </a:p>
          <a:p>
            <a:pPr indent="-31115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100"/>
              <a:buFont typeface="Noto Sans Symbols"/>
              <a:buChar char="●"/>
            </a:pPr>
            <a:r>
              <a:rPr lang="en-US" sz="1500">
                <a:solidFill>
                  <a:schemeClr val="dk1"/>
                </a:solidFill>
              </a:rPr>
              <a:t>PSTN supports number of Openreach products through Communication Providers (CPs), </a:t>
            </a:r>
            <a:endParaRPr sz="1500">
              <a:solidFill>
                <a:schemeClr val="dk1"/>
              </a:solidFill>
            </a:endParaRPr>
          </a:p>
          <a:p>
            <a:pPr indent="-298450" lvl="1" marL="914400" marR="0" rtl="0" algn="l">
              <a:spcBef>
                <a:spcPts val="400"/>
              </a:spcBef>
              <a:spcAft>
                <a:spcPts val="0"/>
              </a:spcAft>
              <a:buSzPts val="1100"/>
              <a:buChar char="○"/>
            </a:pPr>
            <a:r>
              <a:rPr lang="en-US" sz="1500">
                <a:solidFill>
                  <a:schemeClr val="dk1"/>
                </a:solidFill>
              </a:rPr>
              <a:t>Wrapped in own line rental, broadband and call package. </a:t>
            </a:r>
            <a:endParaRPr sz="1500">
              <a:solidFill>
                <a:schemeClr val="dk1"/>
              </a:solidFill>
            </a:endParaRPr>
          </a:p>
          <a:p>
            <a:pPr indent="-298450" lvl="2" marL="1371600" marR="0" rtl="0" algn="l">
              <a:spcBef>
                <a:spcPts val="400"/>
              </a:spcBef>
              <a:spcAft>
                <a:spcPts val="0"/>
              </a:spcAft>
              <a:buSzPts val="1100"/>
              <a:buChar char="■"/>
            </a:pPr>
            <a:r>
              <a:rPr lang="en-US" sz="1500">
                <a:solidFill>
                  <a:schemeClr val="dk1"/>
                </a:solidFill>
              </a:rPr>
              <a:t>Including: Wholesale Line Rental (WLR) and Integrated Services Digital Network (ISDN).</a:t>
            </a:r>
            <a:endParaRPr sz="1500">
              <a:solidFill>
                <a:schemeClr val="dk1"/>
              </a:solidFill>
            </a:endParaRPr>
          </a:p>
          <a:p>
            <a:pPr indent="-31115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100"/>
              <a:buFont typeface="Noto Sans Symbols"/>
              <a:buChar char="●"/>
            </a:pPr>
            <a:r>
              <a:rPr lang="en-US" sz="1500">
                <a:solidFill>
                  <a:schemeClr val="dk1"/>
                </a:solidFill>
              </a:rPr>
              <a:t>ISDN available in two common variants: </a:t>
            </a:r>
            <a:endParaRPr sz="1500">
              <a:solidFill>
                <a:schemeClr val="dk1"/>
              </a:solidFill>
            </a:endParaRPr>
          </a:p>
          <a:p>
            <a:pPr indent="-298450" lvl="1" marL="914400" marR="0" rtl="0" algn="l">
              <a:spcBef>
                <a:spcPts val="400"/>
              </a:spcBef>
              <a:spcAft>
                <a:spcPts val="0"/>
              </a:spcAft>
              <a:buSzPts val="1100"/>
              <a:buChar char="○"/>
            </a:pPr>
            <a:r>
              <a:rPr lang="en-US" sz="1500">
                <a:solidFill>
                  <a:schemeClr val="dk1"/>
                </a:solidFill>
              </a:rPr>
              <a:t>ISDN2 supports between 2 and  8 ISDN channels. </a:t>
            </a:r>
            <a:endParaRPr sz="1500">
              <a:solidFill>
                <a:schemeClr val="dk1"/>
              </a:solidFill>
            </a:endParaRPr>
          </a:p>
          <a:p>
            <a:pPr indent="-298450" lvl="1" marL="914400" marR="0" rtl="0" algn="l">
              <a:spcBef>
                <a:spcPts val="400"/>
              </a:spcBef>
              <a:spcAft>
                <a:spcPts val="0"/>
              </a:spcAft>
              <a:buSzPts val="1100"/>
              <a:buChar char="○"/>
            </a:pPr>
            <a:r>
              <a:rPr lang="en-US" sz="1500">
                <a:solidFill>
                  <a:schemeClr val="dk1"/>
                </a:solidFill>
              </a:rPr>
              <a:t>ISDN30 supports larger business customers, with between 8 and 30 ISDN channels. </a:t>
            </a:r>
            <a:endParaRPr sz="1500">
              <a:solidFill>
                <a:schemeClr val="dk1"/>
              </a:solidFill>
            </a:endParaRPr>
          </a:p>
          <a:p>
            <a:pPr indent="-311150" lvl="0" marL="342900" marR="0" rtl="0" algn="l">
              <a:spcBef>
                <a:spcPts val="1000"/>
              </a:spcBef>
              <a:spcAft>
                <a:spcPts val="1000"/>
              </a:spcAft>
              <a:buClr>
                <a:srgbClr val="E4002B"/>
              </a:buClr>
              <a:buSzPts val="1100"/>
              <a:buFont typeface="Noto Sans Symbols"/>
              <a:buChar char="●"/>
            </a:pPr>
            <a:r>
              <a:rPr lang="en-US" sz="1500">
                <a:solidFill>
                  <a:schemeClr val="dk1"/>
                </a:solidFill>
              </a:rPr>
              <a:t>At end December 2025 fixed lines and services in PSTN will be switched off and withdrawn - to be replaced by “All IP” Digital Network or 4G network 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101" y="1859050"/>
            <a:ext cx="3457901" cy="142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>
          <a:blip r:embed="rId4">
            <a:alphaModFix amt="2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>
            <a:off x="508000" y="171450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What Is The PSTN &amp; ISDN Switchoff?</a:t>
            </a:r>
            <a:endParaRPr b="1" i="0" sz="2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27"/>
          <p:cNvGrpSpPr/>
          <p:nvPr/>
        </p:nvGrpSpPr>
        <p:grpSpPr>
          <a:xfrm>
            <a:off x="331350" y="890350"/>
            <a:ext cx="7767030" cy="1812725"/>
            <a:chOff x="-217275" y="1113150"/>
            <a:chExt cx="7767030" cy="1812725"/>
          </a:xfrm>
        </p:grpSpPr>
        <p:sp>
          <p:nvSpPr>
            <p:cNvPr id="204" name="Google Shape;204;p27"/>
            <p:cNvSpPr txBox="1"/>
            <p:nvPr/>
          </p:nvSpPr>
          <p:spPr>
            <a:xfrm>
              <a:off x="-217275" y="1113150"/>
              <a:ext cx="1232400" cy="4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400"/>
                </a:spcBef>
                <a:spcAft>
                  <a:spcPts val="100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</a:rPr>
                <a:t>Today </a:t>
              </a:r>
              <a:endParaRPr b="1" sz="200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2756925" y="1432550"/>
              <a:ext cx="1033200" cy="1033200"/>
            </a:xfrm>
            <a:prstGeom prst="ellipse">
              <a:avLst/>
            </a:prstGeom>
            <a:solidFill>
              <a:srgbClr val="FF00FF"/>
            </a:solidFill>
            <a:ln cap="flat" cmpd="sng" w="952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FFFFF"/>
                  </a:solidFill>
                </a:rPr>
                <a:t>Street Cabinet</a:t>
              </a:r>
              <a:endParaRPr b="1" sz="1100">
                <a:solidFill>
                  <a:srgbClr val="FFFFFF"/>
                </a:solidFill>
              </a:endParaRPr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1085100" y="1150550"/>
              <a:ext cx="941700" cy="941700"/>
            </a:xfrm>
            <a:prstGeom prst="ellipse">
              <a:avLst/>
            </a:prstGeom>
            <a:solidFill>
              <a:srgbClr val="999999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/>
                <a:t>WLR</a:t>
              </a:r>
              <a:endParaRPr sz="11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/>
                <a:t>5.5k Voice Lines</a:t>
              </a:r>
              <a:endParaRPr sz="1100"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1097275" y="2455175"/>
              <a:ext cx="941700" cy="4707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Fibre</a:t>
              </a:r>
              <a:endParaRPr/>
            </a:p>
          </p:txBody>
        </p:sp>
        <p:sp>
          <p:nvSpPr>
            <p:cNvPr id="208" name="Google Shape;208;p27"/>
            <p:cNvSpPr txBox="1"/>
            <p:nvPr/>
          </p:nvSpPr>
          <p:spPr>
            <a:xfrm>
              <a:off x="1995425" y="1489550"/>
              <a:ext cx="1061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Copper</a:t>
              </a:r>
              <a:endParaRPr sz="1000"/>
            </a:p>
          </p:txBody>
        </p:sp>
        <p:sp>
          <p:nvSpPr>
            <p:cNvPr id="209" name="Google Shape;209;p27"/>
            <p:cNvSpPr txBox="1"/>
            <p:nvPr/>
          </p:nvSpPr>
          <p:spPr>
            <a:xfrm>
              <a:off x="1843025" y="2097600"/>
              <a:ext cx="1061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FTTC</a:t>
              </a:r>
              <a:endParaRPr sz="1000"/>
            </a:p>
          </p:txBody>
        </p:sp>
        <p:sp>
          <p:nvSpPr>
            <p:cNvPr id="210" name="Google Shape;210;p27"/>
            <p:cNvSpPr txBox="1"/>
            <p:nvPr/>
          </p:nvSpPr>
          <p:spPr>
            <a:xfrm>
              <a:off x="3659650" y="2292300"/>
              <a:ext cx="1061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FTTP</a:t>
              </a:r>
              <a:endParaRPr sz="1000"/>
            </a:p>
          </p:txBody>
        </p:sp>
        <p:sp>
          <p:nvSpPr>
            <p:cNvPr id="211" name="Google Shape;211;p27"/>
            <p:cNvSpPr txBox="1"/>
            <p:nvPr/>
          </p:nvSpPr>
          <p:spPr>
            <a:xfrm>
              <a:off x="4421650" y="1548225"/>
              <a:ext cx="1061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Copper</a:t>
              </a:r>
              <a:endParaRPr sz="1000"/>
            </a:p>
          </p:txBody>
        </p:sp>
        <p:pic>
          <p:nvPicPr>
            <p:cNvPr id="212" name="Google Shape;212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31850" y="1467514"/>
              <a:ext cx="1517905" cy="9632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3" name="Google Shape;213;p27"/>
            <p:cNvCxnSpPr>
              <a:stCxn id="206" idx="6"/>
              <a:endCxn id="205" idx="2"/>
            </p:cNvCxnSpPr>
            <p:nvPr/>
          </p:nvCxnSpPr>
          <p:spPr>
            <a:xfrm>
              <a:off x="2026800" y="1621400"/>
              <a:ext cx="730200" cy="3279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" name="Google Shape;214;p27"/>
            <p:cNvCxnSpPr>
              <a:stCxn id="207" idx="7"/>
              <a:endCxn id="205" idx="3"/>
            </p:cNvCxnSpPr>
            <p:nvPr/>
          </p:nvCxnSpPr>
          <p:spPr>
            <a:xfrm flipH="1" rot="10800000">
              <a:off x="1901066" y="2314407"/>
              <a:ext cx="1007100" cy="2097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27"/>
            <p:cNvCxnSpPr>
              <a:stCxn id="207" idx="5"/>
            </p:cNvCxnSpPr>
            <p:nvPr/>
          </p:nvCxnSpPr>
          <p:spPr>
            <a:xfrm flipH="1" rot="10800000">
              <a:off x="1901066" y="2304343"/>
              <a:ext cx="4161300" cy="5526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27"/>
            <p:cNvCxnSpPr>
              <a:stCxn id="205" idx="6"/>
              <a:endCxn id="212" idx="1"/>
            </p:cNvCxnSpPr>
            <p:nvPr/>
          </p:nvCxnSpPr>
          <p:spPr>
            <a:xfrm>
              <a:off x="3790125" y="1949150"/>
              <a:ext cx="22416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7" name="Google Shape;217;p27"/>
          <p:cNvGrpSpPr/>
          <p:nvPr/>
        </p:nvGrpSpPr>
        <p:grpSpPr>
          <a:xfrm>
            <a:off x="331350" y="2871550"/>
            <a:ext cx="7767030" cy="1812725"/>
            <a:chOff x="-217275" y="1113150"/>
            <a:chExt cx="7767030" cy="1812725"/>
          </a:xfrm>
        </p:grpSpPr>
        <p:sp>
          <p:nvSpPr>
            <p:cNvPr id="218" name="Google Shape;218;p27"/>
            <p:cNvSpPr txBox="1"/>
            <p:nvPr/>
          </p:nvSpPr>
          <p:spPr>
            <a:xfrm>
              <a:off x="-217275" y="1113150"/>
              <a:ext cx="1232400" cy="4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400"/>
                </a:spcBef>
                <a:spcAft>
                  <a:spcPts val="100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</a:rPr>
                <a:t>Future </a:t>
              </a:r>
              <a:endParaRPr b="1" sz="2000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2756925" y="1432550"/>
              <a:ext cx="1033200" cy="1033200"/>
            </a:xfrm>
            <a:prstGeom prst="ellipse">
              <a:avLst/>
            </a:prstGeom>
            <a:solidFill>
              <a:srgbClr val="FF00FF"/>
            </a:solidFill>
            <a:ln cap="flat" cmpd="sng" w="9525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FFFFFF"/>
                  </a:solidFill>
                </a:rPr>
                <a:t>Street Cabinet</a:t>
              </a:r>
              <a:endParaRPr b="1" sz="1100">
                <a:solidFill>
                  <a:srgbClr val="FFFFFF"/>
                </a:solidFill>
              </a:endParaRPr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1085100" y="1150550"/>
              <a:ext cx="941700" cy="9417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B7B7B7"/>
                  </a:solidFill>
                </a:rPr>
                <a:t>WLR</a:t>
              </a:r>
              <a:endParaRPr sz="1100">
                <a:solidFill>
                  <a:srgbClr val="B7B7B7"/>
                </a:solidFill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B7B7B7"/>
                  </a:solidFill>
                </a:rPr>
                <a:t>5.5k Voice Lines</a:t>
              </a:r>
              <a:endParaRPr sz="1100">
                <a:solidFill>
                  <a:srgbClr val="B7B7B7"/>
                </a:solidFill>
              </a:endParaRPr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1097275" y="2455175"/>
              <a:ext cx="941700" cy="470700"/>
            </a:xfrm>
            <a:prstGeom prst="ellipse">
              <a:avLst/>
            </a:prstGeom>
            <a:solidFill>
              <a:srgbClr val="F1C23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Fibre</a:t>
              </a:r>
              <a:endParaRPr/>
            </a:p>
          </p:txBody>
        </p:sp>
        <p:sp>
          <p:nvSpPr>
            <p:cNvPr id="222" name="Google Shape;222;p27"/>
            <p:cNvSpPr txBox="1"/>
            <p:nvPr/>
          </p:nvSpPr>
          <p:spPr>
            <a:xfrm>
              <a:off x="1995425" y="1489550"/>
              <a:ext cx="1061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CCCCCC"/>
                  </a:solidFill>
                </a:rPr>
                <a:t>Copper</a:t>
              </a:r>
              <a:endParaRPr sz="1000">
                <a:solidFill>
                  <a:srgbClr val="CCCCCC"/>
                </a:solidFill>
              </a:endParaRPr>
            </a:p>
          </p:txBody>
        </p:sp>
        <p:sp>
          <p:nvSpPr>
            <p:cNvPr id="223" name="Google Shape;223;p27"/>
            <p:cNvSpPr txBox="1"/>
            <p:nvPr/>
          </p:nvSpPr>
          <p:spPr>
            <a:xfrm>
              <a:off x="1919225" y="1945200"/>
              <a:ext cx="1061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SOGEA/</a:t>
              </a:r>
              <a:endParaRPr sz="10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SOTAP</a:t>
              </a:r>
              <a:endParaRPr sz="1000"/>
            </a:p>
          </p:txBody>
        </p:sp>
        <p:sp>
          <p:nvSpPr>
            <p:cNvPr id="224" name="Google Shape;224;p27"/>
            <p:cNvSpPr txBox="1"/>
            <p:nvPr/>
          </p:nvSpPr>
          <p:spPr>
            <a:xfrm>
              <a:off x="3659650" y="2292300"/>
              <a:ext cx="1061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FTTP</a:t>
              </a:r>
              <a:endParaRPr sz="1000"/>
            </a:p>
          </p:txBody>
        </p:sp>
        <p:sp>
          <p:nvSpPr>
            <p:cNvPr id="225" name="Google Shape;225;p27"/>
            <p:cNvSpPr txBox="1"/>
            <p:nvPr/>
          </p:nvSpPr>
          <p:spPr>
            <a:xfrm>
              <a:off x="4421650" y="1548225"/>
              <a:ext cx="1061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/>
                <a:t>Copper</a:t>
              </a:r>
              <a:endParaRPr sz="1000"/>
            </a:p>
          </p:txBody>
        </p:sp>
        <p:pic>
          <p:nvPicPr>
            <p:cNvPr id="226" name="Google Shape;226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31850" y="1467514"/>
              <a:ext cx="1517905" cy="9632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7" name="Google Shape;227;p27"/>
            <p:cNvCxnSpPr>
              <a:stCxn id="220" idx="6"/>
              <a:endCxn id="219" idx="2"/>
            </p:cNvCxnSpPr>
            <p:nvPr/>
          </p:nvCxnSpPr>
          <p:spPr>
            <a:xfrm>
              <a:off x="2026800" y="1621400"/>
              <a:ext cx="730200" cy="3279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" name="Google Shape;228;p27"/>
            <p:cNvCxnSpPr>
              <a:stCxn id="221" idx="7"/>
              <a:endCxn id="219" idx="3"/>
            </p:cNvCxnSpPr>
            <p:nvPr/>
          </p:nvCxnSpPr>
          <p:spPr>
            <a:xfrm flipH="1" rot="10800000">
              <a:off x="1901066" y="2314407"/>
              <a:ext cx="1007100" cy="2097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" name="Google Shape;229;p27"/>
            <p:cNvCxnSpPr>
              <a:stCxn id="221" idx="5"/>
            </p:cNvCxnSpPr>
            <p:nvPr/>
          </p:nvCxnSpPr>
          <p:spPr>
            <a:xfrm flipH="1" rot="10800000">
              <a:off x="1901066" y="2304343"/>
              <a:ext cx="4161300" cy="5526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" name="Google Shape;230;p27"/>
            <p:cNvCxnSpPr>
              <a:stCxn id="219" idx="6"/>
              <a:endCxn id="226" idx="1"/>
            </p:cNvCxnSpPr>
            <p:nvPr/>
          </p:nvCxnSpPr>
          <p:spPr>
            <a:xfrm>
              <a:off x="3790125" y="1949150"/>
              <a:ext cx="22416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1" name="Google Shape;231;p27"/>
          <p:cNvSpPr txBox="1"/>
          <p:nvPr/>
        </p:nvSpPr>
        <p:spPr>
          <a:xfrm>
            <a:off x="1741925" y="2795350"/>
            <a:ext cx="7269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/>
              <a:t>X</a:t>
            </a:r>
            <a:endParaRPr b="1" sz="650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-126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/>
          <p:nvPr>
            <p:ph type="title"/>
          </p:nvPr>
        </p:nvSpPr>
        <p:spPr>
          <a:xfrm>
            <a:off x="508000" y="171450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When Is The PSTN &amp; ISDN Switchoff?</a:t>
            </a:r>
            <a:endParaRPr b="1" i="0" sz="2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8" name="Google Shape;238;p28"/>
          <p:cNvSpPr txBox="1"/>
          <p:nvPr/>
        </p:nvSpPr>
        <p:spPr>
          <a:xfrm>
            <a:off x="358775" y="832250"/>
            <a:ext cx="85293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PSTN &amp; ISDN will be switched off by December 2025</a:t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But Phased - When IP has 75% network coverage in area, PSTN/ISDN will be switched off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536175" y="2064200"/>
            <a:ext cx="855600" cy="859500"/>
          </a:xfrm>
          <a:prstGeom prst="ellipse">
            <a:avLst/>
          </a:prstGeom>
          <a:solidFill>
            <a:srgbClr val="351C75"/>
          </a:solidFill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Nov 2017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184875" y="3535800"/>
            <a:ext cx="15582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</a:rPr>
              <a:t>BT Announce Intentions To Switch Off PSTN &amp; ISDN By 2025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2342934" y="2064200"/>
            <a:ext cx="855600" cy="859500"/>
          </a:xfrm>
          <a:prstGeom prst="ellipse">
            <a:avLst/>
          </a:prstGeom>
          <a:solidFill>
            <a:srgbClr val="351C75"/>
          </a:solidFill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2018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2033700" y="3535800"/>
            <a:ext cx="1558200" cy="11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</a:rPr>
              <a:t>Openreach Improving Network With Fibre First Strategy, 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4153919" y="2064200"/>
            <a:ext cx="855600" cy="859500"/>
          </a:xfrm>
          <a:prstGeom prst="ellipse">
            <a:avLst/>
          </a:prstGeom>
          <a:solidFill>
            <a:srgbClr val="351C75"/>
          </a:solidFill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Dec 2020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3796714" y="3535800"/>
            <a:ext cx="1558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</a:rPr>
              <a:t>Five Year Reminder That WLR Will Be Withdrawn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5964903" y="2064200"/>
            <a:ext cx="855600" cy="859500"/>
          </a:xfrm>
          <a:prstGeom prst="ellipse">
            <a:avLst/>
          </a:prstGeom>
          <a:solidFill>
            <a:srgbClr val="351C75"/>
          </a:solidFill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Sep 2023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5672210" y="3535800"/>
            <a:ext cx="1558200" cy="3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</a:rPr>
              <a:t>Stop Selling WLR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7775887" y="2064200"/>
            <a:ext cx="855600" cy="859500"/>
          </a:xfrm>
          <a:prstGeom prst="ellipse">
            <a:avLst/>
          </a:prstGeom>
          <a:solidFill>
            <a:srgbClr val="351C75"/>
          </a:solidFill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Dec 2025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7459653" y="3535800"/>
            <a:ext cx="15582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666666"/>
                </a:solidFill>
              </a:rPr>
              <a:t>End Of Life. Target Date By Which All PSTN &amp; ISDN Lines Withdrawn</a:t>
            </a:r>
            <a:endParaRPr sz="1200">
              <a:solidFill>
                <a:srgbClr val="666666"/>
              </a:solidFill>
            </a:endParaRPr>
          </a:p>
        </p:txBody>
      </p:sp>
      <p:cxnSp>
        <p:nvCxnSpPr>
          <p:cNvPr id="249" name="Google Shape;249;p28"/>
          <p:cNvCxnSpPr/>
          <p:nvPr/>
        </p:nvCxnSpPr>
        <p:spPr>
          <a:xfrm flipH="1" rot="10800000">
            <a:off x="924250" y="3253450"/>
            <a:ext cx="7344900" cy="246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28"/>
          <p:cNvCxnSpPr/>
          <p:nvPr/>
        </p:nvCxnSpPr>
        <p:spPr>
          <a:xfrm>
            <a:off x="963975" y="2923700"/>
            <a:ext cx="0" cy="6120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28"/>
          <p:cNvCxnSpPr/>
          <p:nvPr/>
        </p:nvCxnSpPr>
        <p:spPr>
          <a:xfrm>
            <a:off x="2739400" y="2923700"/>
            <a:ext cx="0" cy="6120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28"/>
          <p:cNvCxnSpPr/>
          <p:nvPr/>
        </p:nvCxnSpPr>
        <p:spPr>
          <a:xfrm>
            <a:off x="4557250" y="2923700"/>
            <a:ext cx="0" cy="6120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28"/>
          <p:cNvCxnSpPr/>
          <p:nvPr/>
        </p:nvCxnSpPr>
        <p:spPr>
          <a:xfrm>
            <a:off x="6375100" y="2959750"/>
            <a:ext cx="0" cy="6120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28"/>
          <p:cNvCxnSpPr/>
          <p:nvPr/>
        </p:nvCxnSpPr>
        <p:spPr>
          <a:xfrm>
            <a:off x="8269150" y="2923700"/>
            <a:ext cx="0" cy="6120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9"/>
          <p:cNvPicPr preferRelativeResize="0"/>
          <p:nvPr/>
        </p:nvPicPr>
        <p:blipFill rotWithShape="1">
          <a:blip r:embed="rId3">
            <a:alphaModFix amt="25000"/>
          </a:blip>
          <a:srcRect b="0" l="0" r="0" t="1099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 txBox="1"/>
          <p:nvPr>
            <p:ph type="title"/>
          </p:nvPr>
        </p:nvSpPr>
        <p:spPr>
          <a:xfrm>
            <a:off x="164600" y="19050"/>
            <a:ext cx="8874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Why Is PSTN And ISDN Being Withdrawn?</a:t>
            </a:r>
            <a:endParaRPr b="1" i="0" sz="2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565700" y="1017125"/>
            <a:ext cx="8072100" cy="3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700"/>
              <a:buFont typeface="Noto Sans Symbols"/>
              <a:buChar char="●"/>
            </a:pPr>
            <a:r>
              <a:rPr lang="en-US" sz="2100">
                <a:solidFill>
                  <a:schemeClr val="dk1"/>
                </a:solidFill>
              </a:rPr>
              <a:t>PSTN allows calls over both copper and fibre</a:t>
            </a:r>
            <a:endParaRPr sz="2100">
              <a:solidFill>
                <a:schemeClr val="dk1"/>
              </a:solidFill>
            </a:endParaRPr>
          </a:p>
          <a:p>
            <a:pPr indent="-336550" lvl="1" marL="914400" marR="0" rtl="0" algn="l">
              <a:spcBef>
                <a:spcPts val="400"/>
              </a:spcBef>
              <a:spcAft>
                <a:spcPts val="0"/>
              </a:spcAft>
              <a:buSzPts val="1700"/>
              <a:buChar char="○"/>
            </a:pPr>
            <a:r>
              <a:rPr lang="en-US" sz="2100">
                <a:solidFill>
                  <a:schemeClr val="dk1"/>
                </a:solidFill>
              </a:rPr>
              <a:t>uses analogue signalling - “traditional telephony”. </a:t>
            </a:r>
            <a:endParaRPr sz="2100">
              <a:solidFill>
                <a:schemeClr val="dk1"/>
              </a:solidFill>
            </a:endParaRPr>
          </a:p>
          <a:p>
            <a:pPr indent="-34925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700"/>
              <a:buFont typeface="Noto Sans Symbols"/>
              <a:buChar char="●"/>
            </a:pPr>
            <a:r>
              <a:rPr lang="en-US" sz="2100">
                <a:solidFill>
                  <a:schemeClr val="dk1"/>
                </a:solidFill>
              </a:rPr>
              <a:t>As broadband service quality increased over past 10 years, no longer need for traditional fixed-analogue services in future. </a:t>
            </a:r>
            <a:endParaRPr sz="2100">
              <a:solidFill>
                <a:schemeClr val="dk1"/>
              </a:solidFill>
            </a:endParaRPr>
          </a:p>
          <a:p>
            <a:pPr indent="-34925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700"/>
              <a:buFont typeface="Noto Sans Symbols"/>
              <a:buChar char="●"/>
            </a:pPr>
            <a:r>
              <a:rPr lang="en-US" sz="2100">
                <a:solidFill>
                  <a:schemeClr val="dk1"/>
                </a:solidFill>
              </a:rPr>
              <a:t>Future priority for Openreach is to maintain high availability fibre network</a:t>
            </a:r>
            <a:endParaRPr sz="2100">
              <a:solidFill>
                <a:schemeClr val="dk1"/>
              </a:solidFill>
            </a:endParaRPr>
          </a:p>
          <a:p>
            <a:pPr indent="-336550" lvl="1" marL="914400" marR="0" rtl="0" algn="l">
              <a:spcBef>
                <a:spcPts val="400"/>
              </a:spcBef>
              <a:spcAft>
                <a:spcPts val="0"/>
              </a:spcAft>
              <a:buSzPts val="1700"/>
              <a:buChar char="○"/>
            </a:pPr>
            <a:r>
              <a:rPr lang="en-US" sz="2100">
                <a:solidFill>
                  <a:schemeClr val="dk1"/>
                </a:solidFill>
              </a:rPr>
              <a:t>equipment serving PSTN now ageing and difficult to maintain.</a:t>
            </a:r>
            <a:endParaRPr sz="2100">
              <a:solidFill>
                <a:schemeClr val="dk1"/>
              </a:solidFill>
            </a:endParaRPr>
          </a:p>
          <a:p>
            <a:pPr indent="-349250" lvl="0" marL="342900" marR="0" rtl="0" algn="l">
              <a:spcBef>
                <a:spcPts val="1000"/>
              </a:spcBef>
              <a:spcAft>
                <a:spcPts val="1000"/>
              </a:spcAft>
              <a:buClr>
                <a:srgbClr val="E4002B"/>
              </a:buClr>
              <a:buSzPts val="1700"/>
              <a:buFont typeface="Noto Sans Symbols"/>
              <a:buChar char="●"/>
            </a:pPr>
            <a:r>
              <a:rPr lang="en-US" sz="2100">
                <a:solidFill>
                  <a:schemeClr val="dk1"/>
                </a:solidFill>
              </a:rPr>
              <a:t>Switch to IP means substantially more data can be handled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0" y="0"/>
            <a:ext cx="9144000" cy="51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/>
          <p:nvPr>
            <p:ph type="title"/>
          </p:nvPr>
        </p:nvSpPr>
        <p:spPr>
          <a:xfrm>
            <a:off x="508000" y="171450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Which Lines &amp; Services Are Impacted?</a:t>
            </a:r>
            <a:endParaRPr b="1" i="0" sz="2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358775" y="756050"/>
            <a:ext cx="8529300" cy="4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PSTN currently supports: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marR="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sz="1800">
                <a:solidFill>
                  <a:schemeClr val="dk1"/>
                </a:solidFill>
              </a:rPr>
              <a:t>WLR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marR="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sz="1800">
                <a:solidFill>
                  <a:schemeClr val="dk1"/>
                </a:solidFill>
              </a:rPr>
              <a:t>ISDN2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marR="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sz="1800">
                <a:solidFill>
                  <a:schemeClr val="dk1"/>
                </a:solidFill>
              </a:rPr>
              <a:t>ISDN30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marR="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sz="1800">
                <a:solidFill>
                  <a:schemeClr val="dk1"/>
                </a:solidFill>
              </a:rPr>
              <a:t>Local Loop Unbundling Shared Metallic Path Facilities (LLUSMPF)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marR="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sz="1800">
                <a:solidFill>
                  <a:schemeClr val="dk1"/>
                </a:solidFill>
              </a:rPr>
              <a:t>Narrowband Line Share and Classic Products. </a:t>
            </a:r>
            <a:endParaRPr sz="1800">
              <a:solidFill>
                <a:schemeClr val="dk1"/>
              </a:solidFill>
            </a:endParaRPr>
          </a:p>
          <a:p>
            <a:pPr indent="-3302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4002B"/>
              </a:buClr>
              <a:buSzPts val="1400"/>
              <a:buFont typeface="Noto Sans Symbols"/>
              <a:buChar char="●"/>
            </a:pPr>
            <a:r>
              <a:rPr lang="en-US" sz="1800">
                <a:solidFill>
                  <a:schemeClr val="dk1"/>
                </a:solidFill>
              </a:rPr>
              <a:t>And services supported by the above: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marR="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-US" sz="1800">
                <a:solidFill>
                  <a:schemeClr val="dk1"/>
                </a:solidFill>
              </a:rPr>
              <a:t>Asymmetrical Digital Subscriber Lines (ADSL) Broadband 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marR="0" rtl="0" algn="l">
              <a:spcBef>
                <a:spcPts val="1000"/>
              </a:spcBef>
              <a:spcAft>
                <a:spcPts val="1000"/>
              </a:spcAft>
              <a:buSzPts val="1400"/>
              <a:buChar char="○"/>
            </a:pPr>
            <a:r>
              <a:rPr lang="en-US" sz="1800">
                <a:solidFill>
                  <a:schemeClr val="dk1"/>
                </a:solidFill>
              </a:rPr>
              <a:t>Fibre To The Cabinet (FTTC) Broadband which will be impacted the WLR End of Life project.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1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 txBox="1"/>
          <p:nvPr>
            <p:ph type="title"/>
          </p:nvPr>
        </p:nvSpPr>
        <p:spPr>
          <a:xfrm>
            <a:off x="508000" y="95250"/>
            <a:ext cx="81027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Will There Be Replacement Products/Services?</a:t>
            </a:r>
            <a:endParaRPr b="1" i="0" sz="24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511175" y="1365650"/>
            <a:ext cx="81027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E4002B"/>
              </a:buClr>
              <a:buSzPts val="1600"/>
              <a:buFont typeface="Noto Sans Symbols"/>
              <a:buChar char="●"/>
            </a:pPr>
            <a:r>
              <a:rPr lang="en-US" sz="2000">
                <a:solidFill>
                  <a:schemeClr val="dk1"/>
                </a:solidFill>
              </a:rPr>
              <a:t>In future, Openreach products will be Single Order (SO) variant of ADSL, or Fibre broadband services. 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marR="0" rtl="0" algn="l"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-US" sz="2000">
                <a:solidFill>
                  <a:schemeClr val="dk1"/>
                </a:solidFill>
              </a:rPr>
              <a:t>Single Order Generic Ethernet Access (SOGEA) which is FTTC replacement. 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marR="0" rtl="0" algn="l"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-US" sz="2000">
                <a:solidFill>
                  <a:schemeClr val="dk1"/>
                </a:solidFill>
              </a:rPr>
              <a:t>Single Order Transition Access Product (SOTAP), which is ADSL replacement - available in areas where fibre isn’t. </a:t>
            </a:r>
            <a:endParaRPr sz="2000">
              <a:solidFill>
                <a:schemeClr val="dk1"/>
              </a:solidFill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1000"/>
              </a:spcAft>
              <a:buClr>
                <a:srgbClr val="E4002B"/>
              </a:buClr>
              <a:buSzPts val="1600"/>
              <a:buFont typeface="Noto Sans Symbols"/>
              <a:buChar char="●"/>
            </a:pPr>
            <a:r>
              <a:rPr lang="en-US" sz="2000">
                <a:solidFill>
                  <a:schemeClr val="dk1"/>
                </a:solidFill>
              </a:rPr>
              <a:t>New broadband services require new equipment but can be purchased via comms providers. 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2"/>
          <p:cNvPicPr preferRelativeResize="0"/>
          <p:nvPr/>
        </p:nvPicPr>
        <p:blipFill rotWithShape="1">
          <a:blip r:embed="rId3">
            <a:alphaModFix amt="32000"/>
          </a:blip>
          <a:srcRect b="0" l="2381" r="0" t="0"/>
          <a:stretch/>
        </p:blipFill>
        <p:spPr>
          <a:xfrm>
            <a:off x="0" y="-5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 txBox="1"/>
          <p:nvPr>
            <p:ph type="title"/>
          </p:nvPr>
        </p:nvSpPr>
        <p:spPr>
          <a:xfrm>
            <a:off x="508000" y="95250"/>
            <a:ext cx="64893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What Will Happen To Alarm Lines And Other Special Line Rental Services?</a:t>
            </a:r>
            <a:endParaRPr sz="2400"/>
          </a:p>
        </p:txBody>
      </p:sp>
      <p:sp>
        <p:nvSpPr>
          <p:cNvPr id="282" name="Google Shape;282;p32"/>
          <p:cNvSpPr txBox="1"/>
          <p:nvPr/>
        </p:nvSpPr>
        <p:spPr>
          <a:xfrm>
            <a:off x="358775" y="908450"/>
            <a:ext cx="82518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●"/>
            </a:pPr>
            <a:r>
              <a:rPr lang="en-US" sz="1800"/>
              <a:t>During PSTN closure, all services need to be tested with new IP technology and SO products. </a:t>
            </a:r>
            <a:endParaRPr sz="1800"/>
          </a:p>
          <a:p>
            <a:pPr indent="-3302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●"/>
            </a:pPr>
            <a:r>
              <a:rPr lang="en-US" sz="1800"/>
              <a:t>Alarm line companies, payphone lines, emergency pendants, telemetry devices and any other special service must be tested by equipment manufacturers. </a:t>
            </a:r>
            <a:endParaRPr sz="1800"/>
          </a:p>
          <a:p>
            <a:pPr indent="-3302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●"/>
            </a:pPr>
            <a:r>
              <a:rPr lang="en-US" sz="1800"/>
              <a:t>Openreach can provide line test facilities for testing equipment</a:t>
            </a:r>
            <a:endParaRPr sz="1800"/>
          </a:p>
          <a:p>
            <a:pPr indent="-330200" lvl="0" marL="342900" marR="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Noto Sans Symbols"/>
              <a:buChar char="●"/>
            </a:pPr>
            <a:r>
              <a:rPr lang="en-US" sz="1800"/>
              <a:t>Inside premises, only router will connect to master socket - extension sockets will not work</a:t>
            </a:r>
            <a:endParaRPr sz="1800"/>
          </a:p>
        </p:txBody>
      </p:sp>
      <p:pic>
        <p:nvPicPr>
          <p:cNvPr id="283" name="Google Shape;2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7859" y="76200"/>
            <a:ext cx="1266141" cy="74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38">
      <a:dk1>
        <a:srgbClr val="000000"/>
      </a:dk1>
      <a:lt1>
        <a:srgbClr val="FFFFFF"/>
      </a:lt1>
      <a:dk2>
        <a:srgbClr val="E4002B"/>
      </a:dk2>
      <a:lt2>
        <a:srgbClr val="C1C6C8"/>
      </a:lt2>
      <a:accent1>
        <a:srgbClr val="E4002B"/>
      </a:accent1>
      <a:accent2>
        <a:srgbClr val="E4002B"/>
      </a:accent2>
      <a:accent3>
        <a:srgbClr val="E4002B"/>
      </a:accent3>
      <a:accent4>
        <a:srgbClr val="97999B"/>
      </a:accent4>
      <a:accent5>
        <a:srgbClr val="C1C6C8"/>
      </a:accent5>
      <a:accent6>
        <a:srgbClr val="F79F8E"/>
      </a:accent6>
      <a:hlink>
        <a:srgbClr val="E4002B"/>
      </a:hlink>
      <a:folHlink>
        <a:srgbClr val="E4002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G4S template">
  <a:themeElements>
    <a:clrScheme name="G4S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FF5757"/>
      </a:accent2>
      <a:accent3>
        <a:srgbClr val="FFB9B9"/>
      </a:accent3>
      <a:accent4>
        <a:srgbClr val="7F7F7F"/>
      </a:accent4>
      <a:accent5>
        <a:srgbClr val="BFBFBF"/>
      </a:accent5>
      <a:accent6>
        <a:srgbClr val="3F3F3F"/>
      </a:accent6>
      <a:hlink>
        <a:srgbClr val="FF0000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G4S template">
  <a:themeElements>
    <a:clrScheme name="G4S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FF5757"/>
      </a:accent2>
      <a:accent3>
        <a:srgbClr val="FFB9B9"/>
      </a:accent3>
      <a:accent4>
        <a:srgbClr val="7F7F7F"/>
      </a:accent4>
      <a:accent5>
        <a:srgbClr val="BFBFBF"/>
      </a:accent5>
      <a:accent6>
        <a:srgbClr val="3F3F3F"/>
      </a:accent6>
      <a:hlink>
        <a:srgbClr val="FF0000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